
<file path=[Content_Types].xml><?xml version="1.0" encoding="utf-8"?>
<Types xmlns="http://schemas.openxmlformats.org/package/2006/content-types">
  <Default Extension="png" ContentType="image/png"/>
  <Default Extension="bin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1"/>
    <p:sldMasterId id="2147483686" r:id="rId2"/>
    <p:sldMasterId id="2147483722" r:id="rId3"/>
  </p:sldMasterIdLst>
  <p:notesMasterIdLst>
    <p:notesMasterId r:id="rId37"/>
  </p:notesMasterIdLst>
  <p:handoutMasterIdLst>
    <p:handoutMasterId r:id="rId38"/>
  </p:handoutMasterIdLst>
  <p:sldIdLst>
    <p:sldId id="498" r:id="rId4"/>
    <p:sldId id="435" r:id="rId5"/>
    <p:sldId id="430" r:id="rId6"/>
    <p:sldId id="488" r:id="rId7"/>
    <p:sldId id="497" r:id="rId8"/>
    <p:sldId id="329" r:id="rId9"/>
    <p:sldId id="489" r:id="rId10"/>
    <p:sldId id="437" r:id="rId11"/>
    <p:sldId id="424" r:id="rId12"/>
    <p:sldId id="438" r:id="rId13"/>
    <p:sldId id="417" r:id="rId14"/>
    <p:sldId id="490" r:id="rId15"/>
    <p:sldId id="440" r:id="rId16"/>
    <p:sldId id="441" r:id="rId17"/>
    <p:sldId id="443" r:id="rId18"/>
    <p:sldId id="439" r:id="rId19"/>
    <p:sldId id="491" r:id="rId20"/>
    <p:sldId id="494" r:id="rId21"/>
    <p:sldId id="495" r:id="rId22"/>
    <p:sldId id="496" r:id="rId23"/>
    <p:sldId id="492" r:id="rId24"/>
    <p:sldId id="340" r:id="rId25"/>
    <p:sldId id="349" r:id="rId26"/>
    <p:sldId id="486" r:id="rId27"/>
    <p:sldId id="480" r:id="rId28"/>
    <p:sldId id="477" r:id="rId29"/>
    <p:sldId id="483" r:id="rId30"/>
    <p:sldId id="484" r:id="rId31"/>
    <p:sldId id="485" r:id="rId32"/>
    <p:sldId id="499" r:id="rId33"/>
    <p:sldId id="487" r:id="rId34"/>
    <p:sldId id="493" r:id="rId35"/>
    <p:sldId id="444" r:id="rId36"/>
  </p:sldIdLst>
  <p:sldSz cx="9144000" cy="5143500" type="screen16x9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3" pos="272" userDrawn="1">
          <p15:clr>
            <a:srgbClr val="A4A3A4"/>
          </p15:clr>
        </p15:guide>
        <p15:guide id="50" orient="horz" pos="2981" userDrawn="1">
          <p15:clr>
            <a:srgbClr val="A4A3A4"/>
          </p15:clr>
        </p15:guide>
        <p15:guide id="54" pos="703" userDrawn="1">
          <p15:clr>
            <a:srgbClr val="A4A3A4"/>
          </p15:clr>
        </p15:guide>
        <p15:guide id="56" orient="horz" pos="441" userDrawn="1">
          <p15:clr>
            <a:srgbClr val="A4A3A4"/>
          </p15:clr>
        </p15:guide>
        <p15:guide id="58" orient="horz" pos="2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B53"/>
    <a:srgbClr val="F3023C"/>
    <a:srgbClr val="313A40"/>
    <a:srgbClr val="788B98"/>
    <a:srgbClr val="FE96AF"/>
    <a:srgbClr val="FE6187"/>
    <a:srgbClr val="5D6D7B"/>
    <a:srgbClr val="F0CB30"/>
    <a:srgbClr val="4F81BD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B9463-CBE0-4750-B7F0-6178C55FFF89}" v="452" dt="2018-11-08T13:38:40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7030" autoAdjust="0"/>
  </p:normalViewPr>
  <p:slideViewPr>
    <p:cSldViewPr>
      <p:cViewPr>
        <p:scale>
          <a:sx n="125" d="100"/>
          <a:sy n="125" d="100"/>
        </p:scale>
        <p:origin x="996" y="210"/>
      </p:cViewPr>
      <p:guideLst>
        <p:guide pos="272"/>
        <p:guide orient="horz" pos="2981"/>
        <p:guide pos="703"/>
        <p:guide orient="horz" pos="441"/>
        <p:guide orient="horz" pos="2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042" y="-78"/>
      </p:cViewPr>
      <p:guideLst>
        <p:guide orient="horz" pos="2880"/>
        <p:guide pos="2160"/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92134-1901-4CE0-BE01-8AECE4E9888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E4DAD-91F9-449E-A40C-69AB3EF4D16F}">
      <dgm:prSet/>
      <dgm:spPr/>
      <dgm:t>
        <a:bodyPr/>
        <a:lstStyle/>
        <a:p>
          <a:r>
            <a:rPr lang="de-AT" baseline="0" err="1"/>
            <a:t>Azure</a:t>
          </a:r>
          <a:r>
            <a:rPr lang="de-AT" baseline="0"/>
            <a:t> Cloud Strategie</a:t>
          </a:r>
          <a:endParaRPr lang="de-AT"/>
        </a:p>
      </dgm:t>
    </dgm:pt>
    <dgm:pt modelId="{F852C168-CFA8-458D-9B68-B6F15F33EB66}" type="parTrans" cxnId="{C222E426-CF5F-416D-86B6-4222A3ACA05D}">
      <dgm:prSet/>
      <dgm:spPr/>
      <dgm:t>
        <a:bodyPr/>
        <a:lstStyle/>
        <a:p>
          <a:endParaRPr lang="en-US"/>
        </a:p>
      </dgm:t>
    </dgm:pt>
    <dgm:pt modelId="{90841F5E-86A0-4D1A-9E06-31E8F1FCD209}" type="sibTrans" cxnId="{C222E426-CF5F-416D-86B6-4222A3ACA05D}">
      <dgm:prSet/>
      <dgm:spPr/>
      <dgm:t>
        <a:bodyPr/>
        <a:lstStyle/>
        <a:p>
          <a:endParaRPr lang="en-US"/>
        </a:p>
      </dgm:t>
    </dgm:pt>
    <dgm:pt modelId="{B6CE1C61-4FFA-4541-AA88-2B0AE2C4B0CE}">
      <dgm:prSet/>
      <dgm:spPr/>
      <dgm:t>
        <a:bodyPr/>
        <a:lstStyle/>
        <a:p>
          <a:r>
            <a:rPr lang="de-AT" baseline="0" err="1"/>
            <a:t>Azure</a:t>
          </a:r>
          <a:r>
            <a:rPr lang="de-AT" baseline="0"/>
            <a:t> </a:t>
          </a:r>
          <a:r>
            <a:rPr lang="de-AT" baseline="0" err="1"/>
            <a:t>Onboarding</a:t>
          </a:r>
          <a:br>
            <a:rPr lang="de-AT" baseline="0"/>
          </a:br>
          <a:br>
            <a:rPr lang="de-AT" baseline="0"/>
          </a:br>
          <a:r>
            <a:rPr lang="de-AT" baseline="0" err="1"/>
            <a:t>Ramp</a:t>
          </a:r>
          <a:r>
            <a:rPr lang="de-AT" baseline="0"/>
            <a:t> </a:t>
          </a:r>
          <a:r>
            <a:rPr lang="de-AT" baseline="0" err="1"/>
            <a:t>Up</a:t>
          </a:r>
          <a:r>
            <a:rPr lang="de-AT" baseline="0"/>
            <a:t> Phase</a:t>
          </a:r>
          <a:endParaRPr lang="de-AT"/>
        </a:p>
      </dgm:t>
    </dgm:pt>
    <dgm:pt modelId="{B906811D-01F6-4655-B5A3-89796FE8AA26}" type="parTrans" cxnId="{BB00D8AA-0088-4D1A-BBF7-365FBA3A7F96}">
      <dgm:prSet/>
      <dgm:spPr/>
      <dgm:t>
        <a:bodyPr/>
        <a:lstStyle/>
        <a:p>
          <a:endParaRPr lang="en-US"/>
        </a:p>
      </dgm:t>
    </dgm:pt>
    <dgm:pt modelId="{7988C5C8-E5E0-45E8-8B09-242125261E55}" type="sibTrans" cxnId="{BB00D8AA-0088-4D1A-BBF7-365FBA3A7F96}">
      <dgm:prSet/>
      <dgm:spPr/>
      <dgm:t>
        <a:bodyPr/>
        <a:lstStyle/>
        <a:p>
          <a:endParaRPr lang="en-US"/>
        </a:p>
      </dgm:t>
    </dgm:pt>
    <dgm:pt modelId="{E3D6F9F1-5FB2-4AAC-B8D6-906F197158A0}">
      <dgm:prSet/>
      <dgm:spPr/>
      <dgm:t>
        <a:bodyPr/>
        <a:lstStyle/>
        <a:p>
          <a:r>
            <a:rPr lang="de-AT" baseline="0" err="1"/>
            <a:t>Azure</a:t>
          </a:r>
          <a:r>
            <a:rPr lang="de-AT" baseline="0"/>
            <a:t> </a:t>
          </a:r>
          <a:r>
            <a:rPr lang="de-AT" baseline="0" err="1"/>
            <a:t>PoC</a:t>
          </a:r>
          <a:br>
            <a:rPr lang="de-AT" baseline="0"/>
          </a:br>
          <a:br>
            <a:rPr lang="de-AT" baseline="0"/>
          </a:br>
          <a:r>
            <a:rPr lang="de-AT" baseline="0"/>
            <a:t>Testaufbau </a:t>
          </a:r>
          <a:br>
            <a:rPr lang="de-AT" baseline="0"/>
          </a:br>
          <a:r>
            <a:rPr lang="de-AT" baseline="0"/>
            <a:t>(T &amp; S)</a:t>
          </a:r>
          <a:endParaRPr lang="de-AT"/>
        </a:p>
      </dgm:t>
    </dgm:pt>
    <dgm:pt modelId="{D1939826-8FEF-445D-8379-54B937B414B4}" type="parTrans" cxnId="{22D41DC2-8C14-4225-A5AD-93947BE8C366}">
      <dgm:prSet/>
      <dgm:spPr/>
      <dgm:t>
        <a:bodyPr/>
        <a:lstStyle/>
        <a:p>
          <a:endParaRPr lang="en-US"/>
        </a:p>
      </dgm:t>
    </dgm:pt>
    <dgm:pt modelId="{66A773F4-30E3-4611-925F-2ECF74C20DF1}" type="sibTrans" cxnId="{22D41DC2-8C14-4225-A5AD-93947BE8C366}">
      <dgm:prSet/>
      <dgm:spPr/>
      <dgm:t>
        <a:bodyPr/>
        <a:lstStyle/>
        <a:p>
          <a:endParaRPr lang="en-US"/>
        </a:p>
      </dgm:t>
    </dgm:pt>
    <dgm:pt modelId="{D5D2FC27-9613-42E9-A414-F169D3EFB00F}">
      <dgm:prSet/>
      <dgm:spPr/>
      <dgm:t>
        <a:bodyPr/>
        <a:lstStyle/>
        <a:p>
          <a:r>
            <a:rPr lang="de-AT" baseline="0" err="1"/>
            <a:t>Azure</a:t>
          </a:r>
          <a:r>
            <a:rPr lang="de-AT" baseline="0"/>
            <a:t> </a:t>
          </a:r>
          <a:r>
            <a:rPr lang="de-AT" baseline="0" err="1"/>
            <a:t>Governance</a:t>
          </a:r>
          <a:br>
            <a:rPr lang="de-AT" baseline="0"/>
          </a:br>
          <a:br>
            <a:rPr lang="de-AT" baseline="0"/>
          </a:br>
          <a:r>
            <a:rPr lang="de-AT" baseline="0" err="1"/>
            <a:t>Costcontrol</a:t>
          </a:r>
          <a:r>
            <a:rPr lang="de-AT" baseline="0"/>
            <a:t>, </a:t>
          </a:r>
          <a:r>
            <a:rPr lang="de-AT" baseline="0" err="1"/>
            <a:t>Policies</a:t>
          </a:r>
          <a:endParaRPr lang="de-AT"/>
        </a:p>
      </dgm:t>
    </dgm:pt>
    <dgm:pt modelId="{1E628E0D-D545-493D-89B4-40C79D758436}" type="parTrans" cxnId="{54A8ADCF-1D14-4DFC-9C53-D40FAB3A583B}">
      <dgm:prSet/>
      <dgm:spPr/>
      <dgm:t>
        <a:bodyPr/>
        <a:lstStyle/>
        <a:p>
          <a:endParaRPr lang="en-US"/>
        </a:p>
      </dgm:t>
    </dgm:pt>
    <dgm:pt modelId="{0F962DFE-001E-40FF-94C7-4763D6977E14}" type="sibTrans" cxnId="{54A8ADCF-1D14-4DFC-9C53-D40FAB3A583B}">
      <dgm:prSet/>
      <dgm:spPr/>
      <dgm:t>
        <a:bodyPr/>
        <a:lstStyle/>
        <a:p>
          <a:endParaRPr lang="en-US"/>
        </a:p>
      </dgm:t>
    </dgm:pt>
    <dgm:pt modelId="{80543258-19A2-4D9A-AFC1-55837B11F04E}">
      <dgm:prSet/>
      <dgm:spPr/>
      <dgm:t>
        <a:bodyPr/>
        <a:lstStyle/>
        <a:p>
          <a:r>
            <a:rPr lang="de-DE" baseline="0"/>
            <a:t>Hybrid Identity</a:t>
          </a:r>
          <a:br>
            <a:rPr lang="de-DE" baseline="0"/>
          </a:br>
          <a:br>
            <a:rPr lang="de-DE" baseline="0"/>
          </a:br>
          <a:r>
            <a:rPr lang="de-DE" baseline="0" err="1"/>
            <a:t>Hosted</a:t>
          </a:r>
          <a:r>
            <a:rPr lang="de-DE" baseline="0"/>
            <a:t> ADFS</a:t>
          </a:r>
          <a:endParaRPr lang="de-AT"/>
        </a:p>
      </dgm:t>
    </dgm:pt>
    <dgm:pt modelId="{9B6EFCC5-9DE7-4931-9BB7-6FAFCA04E088}" type="parTrans" cxnId="{7C49EBDA-0671-44FA-8054-7BA03323984F}">
      <dgm:prSet/>
      <dgm:spPr/>
      <dgm:t>
        <a:bodyPr/>
        <a:lstStyle/>
        <a:p>
          <a:endParaRPr lang="en-US"/>
        </a:p>
      </dgm:t>
    </dgm:pt>
    <dgm:pt modelId="{8BB276D6-7167-4B41-B399-CBA5F1E2ED0D}" type="sibTrans" cxnId="{7C49EBDA-0671-44FA-8054-7BA03323984F}">
      <dgm:prSet/>
      <dgm:spPr/>
      <dgm:t>
        <a:bodyPr/>
        <a:lstStyle/>
        <a:p>
          <a:endParaRPr lang="en-US"/>
        </a:p>
      </dgm:t>
    </dgm:pt>
    <dgm:pt modelId="{C5A0988A-8667-450B-AE7F-3CB615ADC000}">
      <dgm:prSet/>
      <dgm:spPr/>
      <dgm:t>
        <a:bodyPr/>
        <a:lstStyle/>
        <a:p>
          <a:r>
            <a:rPr lang="de-DE" baseline="0" err="1"/>
            <a:t>Azure</a:t>
          </a:r>
          <a:r>
            <a:rPr lang="de-DE" baseline="0"/>
            <a:t> </a:t>
          </a:r>
          <a:r>
            <a:rPr lang="de-DE" baseline="0" err="1"/>
            <a:t>Operations</a:t>
          </a:r>
          <a:r>
            <a:rPr lang="de-DE" baseline="0"/>
            <a:t> (T &amp; S)</a:t>
          </a:r>
          <a:endParaRPr lang="de-AT"/>
        </a:p>
      </dgm:t>
    </dgm:pt>
    <dgm:pt modelId="{8A299720-6761-42BD-BD67-D265795D8615}" type="parTrans" cxnId="{6CF9F79D-756A-4D29-B7F7-41898F378903}">
      <dgm:prSet/>
      <dgm:spPr/>
      <dgm:t>
        <a:bodyPr/>
        <a:lstStyle/>
        <a:p>
          <a:endParaRPr lang="en-US"/>
        </a:p>
      </dgm:t>
    </dgm:pt>
    <dgm:pt modelId="{312CC498-ACDA-48AD-90D0-D53B81B2D70E}" type="sibTrans" cxnId="{6CF9F79D-756A-4D29-B7F7-41898F378903}">
      <dgm:prSet/>
      <dgm:spPr/>
      <dgm:t>
        <a:bodyPr/>
        <a:lstStyle/>
        <a:p>
          <a:endParaRPr lang="en-US"/>
        </a:p>
      </dgm:t>
    </dgm:pt>
    <dgm:pt modelId="{7B5F2D31-14C1-4A39-8CD1-C65CC5E63BFA}" type="pres">
      <dgm:prSet presAssocID="{2FF92134-1901-4CE0-BE01-8AECE4E9888C}" presName="CompostProcess" presStyleCnt="0">
        <dgm:presLayoutVars>
          <dgm:dir/>
          <dgm:resizeHandles val="exact"/>
        </dgm:presLayoutVars>
      </dgm:prSet>
      <dgm:spPr/>
    </dgm:pt>
    <dgm:pt modelId="{A511BCDE-54F5-4915-9E03-43626394C254}" type="pres">
      <dgm:prSet presAssocID="{2FF92134-1901-4CE0-BE01-8AECE4E9888C}" presName="arrow" presStyleLbl="bgShp" presStyleIdx="0" presStyleCnt="1"/>
      <dgm:spPr/>
    </dgm:pt>
    <dgm:pt modelId="{8C662DC2-F0A9-472C-9295-C88145C3C42A}" type="pres">
      <dgm:prSet presAssocID="{2FF92134-1901-4CE0-BE01-8AECE4E9888C}" presName="linearProcess" presStyleCnt="0"/>
      <dgm:spPr/>
    </dgm:pt>
    <dgm:pt modelId="{C1229276-6582-40A8-B966-8ABA7A1065D1}" type="pres">
      <dgm:prSet presAssocID="{A68E4DAD-91F9-449E-A40C-69AB3EF4D16F}" presName="textNode" presStyleLbl="node1" presStyleIdx="0" presStyleCnt="6">
        <dgm:presLayoutVars>
          <dgm:bulletEnabled val="1"/>
        </dgm:presLayoutVars>
      </dgm:prSet>
      <dgm:spPr/>
    </dgm:pt>
    <dgm:pt modelId="{29E1D06E-D78F-463A-AEBE-E2CC15DFA662}" type="pres">
      <dgm:prSet presAssocID="{90841F5E-86A0-4D1A-9E06-31E8F1FCD209}" presName="sibTrans" presStyleCnt="0"/>
      <dgm:spPr/>
    </dgm:pt>
    <dgm:pt modelId="{DAA514A3-79D0-498F-9DDB-5C6D91131DA8}" type="pres">
      <dgm:prSet presAssocID="{B6CE1C61-4FFA-4541-AA88-2B0AE2C4B0CE}" presName="textNode" presStyleLbl="node1" presStyleIdx="1" presStyleCnt="6">
        <dgm:presLayoutVars>
          <dgm:bulletEnabled val="1"/>
        </dgm:presLayoutVars>
      </dgm:prSet>
      <dgm:spPr/>
    </dgm:pt>
    <dgm:pt modelId="{43E1D632-CA3A-46C5-9835-549334C656E7}" type="pres">
      <dgm:prSet presAssocID="{7988C5C8-E5E0-45E8-8B09-242125261E55}" presName="sibTrans" presStyleCnt="0"/>
      <dgm:spPr/>
    </dgm:pt>
    <dgm:pt modelId="{FA8A2750-3E87-4C2E-B936-CEB25C5A7EFE}" type="pres">
      <dgm:prSet presAssocID="{E3D6F9F1-5FB2-4AAC-B8D6-906F197158A0}" presName="textNode" presStyleLbl="node1" presStyleIdx="2" presStyleCnt="6">
        <dgm:presLayoutVars>
          <dgm:bulletEnabled val="1"/>
        </dgm:presLayoutVars>
      </dgm:prSet>
      <dgm:spPr/>
    </dgm:pt>
    <dgm:pt modelId="{A5E9E444-98E4-4952-B57B-705A39AFBF6D}" type="pres">
      <dgm:prSet presAssocID="{66A773F4-30E3-4611-925F-2ECF74C20DF1}" presName="sibTrans" presStyleCnt="0"/>
      <dgm:spPr/>
    </dgm:pt>
    <dgm:pt modelId="{E13A7F25-E1C9-4AB8-966A-242A9B6380A8}" type="pres">
      <dgm:prSet presAssocID="{D5D2FC27-9613-42E9-A414-F169D3EFB00F}" presName="textNode" presStyleLbl="node1" presStyleIdx="3" presStyleCnt="6">
        <dgm:presLayoutVars>
          <dgm:bulletEnabled val="1"/>
        </dgm:presLayoutVars>
      </dgm:prSet>
      <dgm:spPr/>
    </dgm:pt>
    <dgm:pt modelId="{A789F419-AF16-4E29-99D9-4BD6C5A124A9}" type="pres">
      <dgm:prSet presAssocID="{0F962DFE-001E-40FF-94C7-4763D6977E14}" presName="sibTrans" presStyleCnt="0"/>
      <dgm:spPr/>
    </dgm:pt>
    <dgm:pt modelId="{C89EADC3-0EA5-4240-B1E8-AA8DC3F4F120}" type="pres">
      <dgm:prSet presAssocID="{80543258-19A2-4D9A-AFC1-55837B11F04E}" presName="textNode" presStyleLbl="node1" presStyleIdx="4" presStyleCnt="6">
        <dgm:presLayoutVars>
          <dgm:bulletEnabled val="1"/>
        </dgm:presLayoutVars>
      </dgm:prSet>
      <dgm:spPr/>
    </dgm:pt>
    <dgm:pt modelId="{845FB93F-2B8D-4FC1-B4B4-081CDA995C57}" type="pres">
      <dgm:prSet presAssocID="{8BB276D6-7167-4B41-B399-CBA5F1E2ED0D}" presName="sibTrans" presStyleCnt="0"/>
      <dgm:spPr/>
    </dgm:pt>
    <dgm:pt modelId="{50850236-C60D-4F93-B0E8-F7B6740ED3FE}" type="pres">
      <dgm:prSet presAssocID="{C5A0988A-8667-450B-AE7F-3CB615ADC00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41E3104-70B3-4FC8-934C-C1ACB696CB57}" type="presOf" srcId="{E3D6F9F1-5FB2-4AAC-B8D6-906F197158A0}" destId="{FA8A2750-3E87-4C2E-B936-CEB25C5A7EFE}" srcOrd="0" destOrd="0" presId="urn:microsoft.com/office/officeart/2005/8/layout/hProcess9"/>
    <dgm:cxn modelId="{6CE66E0E-0445-4B24-AD3A-F81B64FA583A}" type="presOf" srcId="{A68E4DAD-91F9-449E-A40C-69AB3EF4D16F}" destId="{C1229276-6582-40A8-B966-8ABA7A1065D1}" srcOrd="0" destOrd="0" presId="urn:microsoft.com/office/officeart/2005/8/layout/hProcess9"/>
    <dgm:cxn modelId="{5D7F7B1F-F17A-4269-8D5F-546015C86741}" type="presOf" srcId="{D5D2FC27-9613-42E9-A414-F169D3EFB00F}" destId="{E13A7F25-E1C9-4AB8-966A-242A9B6380A8}" srcOrd="0" destOrd="0" presId="urn:microsoft.com/office/officeart/2005/8/layout/hProcess9"/>
    <dgm:cxn modelId="{C222E426-CF5F-416D-86B6-4222A3ACA05D}" srcId="{2FF92134-1901-4CE0-BE01-8AECE4E9888C}" destId="{A68E4DAD-91F9-449E-A40C-69AB3EF4D16F}" srcOrd="0" destOrd="0" parTransId="{F852C168-CFA8-458D-9B68-B6F15F33EB66}" sibTransId="{90841F5E-86A0-4D1A-9E06-31E8F1FCD209}"/>
    <dgm:cxn modelId="{0153194E-F43B-4088-8093-43241F3734B8}" type="presOf" srcId="{C5A0988A-8667-450B-AE7F-3CB615ADC000}" destId="{50850236-C60D-4F93-B0E8-F7B6740ED3FE}" srcOrd="0" destOrd="0" presId="urn:microsoft.com/office/officeart/2005/8/layout/hProcess9"/>
    <dgm:cxn modelId="{1EAC6384-3DE6-4B9F-937B-4025E4861CFE}" type="presOf" srcId="{2FF92134-1901-4CE0-BE01-8AECE4E9888C}" destId="{7B5F2D31-14C1-4A39-8CD1-C65CC5E63BFA}" srcOrd="0" destOrd="0" presId="urn:microsoft.com/office/officeart/2005/8/layout/hProcess9"/>
    <dgm:cxn modelId="{6CF9F79D-756A-4D29-B7F7-41898F378903}" srcId="{2FF92134-1901-4CE0-BE01-8AECE4E9888C}" destId="{C5A0988A-8667-450B-AE7F-3CB615ADC000}" srcOrd="5" destOrd="0" parTransId="{8A299720-6761-42BD-BD67-D265795D8615}" sibTransId="{312CC498-ACDA-48AD-90D0-D53B81B2D70E}"/>
    <dgm:cxn modelId="{50E3BDA7-9041-4186-B42A-A7B3CB45DA1C}" type="presOf" srcId="{80543258-19A2-4D9A-AFC1-55837B11F04E}" destId="{C89EADC3-0EA5-4240-B1E8-AA8DC3F4F120}" srcOrd="0" destOrd="0" presId="urn:microsoft.com/office/officeart/2005/8/layout/hProcess9"/>
    <dgm:cxn modelId="{BB00D8AA-0088-4D1A-BBF7-365FBA3A7F96}" srcId="{2FF92134-1901-4CE0-BE01-8AECE4E9888C}" destId="{B6CE1C61-4FFA-4541-AA88-2B0AE2C4B0CE}" srcOrd="1" destOrd="0" parTransId="{B906811D-01F6-4655-B5A3-89796FE8AA26}" sibTransId="{7988C5C8-E5E0-45E8-8B09-242125261E55}"/>
    <dgm:cxn modelId="{22D41DC2-8C14-4225-A5AD-93947BE8C366}" srcId="{2FF92134-1901-4CE0-BE01-8AECE4E9888C}" destId="{E3D6F9F1-5FB2-4AAC-B8D6-906F197158A0}" srcOrd="2" destOrd="0" parTransId="{D1939826-8FEF-445D-8379-54B937B414B4}" sibTransId="{66A773F4-30E3-4611-925F-2ECF74C20DF1}"/>
    <dgm:cxn modelId="{92BC07CC-9D2E-46E3-941E-89B59B37F91D}" type="presOf" srcId="{B6CE1C61-4FFA-4541-AA88-2B0AE2C4B0CE}" destId="{DAA514A3-79D0-498F-9DDB-5C6D91131DA8}" srcOrd="0" destOrd="0" presId="urn:microsoft.com/office/officeart/2005/8/layout/hProcess9"/>
    <dgm:cxn modelId="{54A8ADCF-1D14-4DFC-9C53-D40FAB3A583B}" srcId="{2FF92134-1901-4CE0-BE01-8AECE4E9888C}" destId="{D5D2FC27-9613-42E9-A414-F169D3EFB00F}" srcOrd="3" destOrd="0" parTransId="{1E628E0D-D545-493D-89B4-40C79D758436}" sibTransId="{0F962DFE-001E-40FF-94C7-4763D6977E14}"/>
    <dgm:cxn modelId="{7C49EBDA-0671-44FA-8054-7BA03323984F}" srcId="{2FF92134-1901-4CE0-BE01-8AECE4E9888C}" destId="{80543258-19A2-4D9A-AFC1-55837B11F04E}" srcOrd="4" destOrd="0" parTransId="{9B6EFCC5-9DE7-4931-9BB7-6FAFCA04E088}" sibTransId="{8BB276D6-7167-4B41-B399-CBA5F1E2ED0D}"/>
    <dgm:cxn modelId="{5CB9793E-CFE4-4CA6-AFE4-870A9F7CD6EA}" type="presParOf" srcId="{7B5F2D31-14C1-4A39-8CD1-C65CC5E63BFA}" destId="{A511BCDE-54F5-4915-9E03-43626394C254}" srcOrd="0" destOrd="0" presId="urn:microsoft.com/office/officeart/2005/8/layout/hProcess9"/>
    <dgm:cxn modelId="{9755006B-6371-49A8-9E25-D4E851EB9C6D}" type="presParOf" srcId="{7B5F2D31-14C1-4A39-8CD1-C65CC5E63BFA}" destId="{8C662DC2-F0A9-472C-9295-C88145C3C42A}" srcOrd="1" destOrd="0" presId="urn:microsoft.com/office/officeart/2005/8/layout/hProcess9"/>
    <dgm:cxn modelId="{0BF00B4A-C2A5-494D-9E24-CCFCDF04F370}" type="presParOf" srcId="{8C662DC2-F0A9-472C-9295-C88145C3C42A}" destId="{C1229276-6582-40A8-B966-8ABA7A1065D1}" srcOrd="0" destOrd="0" presId="urn:microsoft.com/office/officeart/2005/8/layout/hProcess9"/>
    <dgm:cxn modelId="{A3C64385-08D1-475A-9FCF-EEA9578689C5}" type="presParOf" srcId="{8C662DC2-F0A9-472C-9295-C88145C3C42A}" destId="{29E1D06E-D78F-463A-AEBE-E2CC15DFA662}" srcOrd="1" destOrd="0" presId="urn:microsoft.com/office/officeart/2005/8/layout/hProcess9"/>
    <dgm:cxn modelId="{19FCFF90-C01D-4397-94F5-9E2123878925}" type="presParOf" srcId="{8C662DC2-F0A9-472C-9295-C88145C3C42A}" destId="{DAA514A3-79D0-498F-9DDB-5C6D91131DA8}" srcOrd="2" destOrd="0" presId="urn:microsoft.com/office/officeart/2005/8/layout/hProcess9"/>
    <dgm:cxn modelId="{F604AC06-D0AF-4486-9313-C6AA27E98BE9}" type="presParOf" srcId="{8C662DC2-F0A9-472C-9295-C88145C3C42A}" destId="{43E1D632-CA3A-46C5-9835-549334C656E7}" srcOrd="3" destOrd="0" presId="urn:microsoft.com/office/officeart/2005/8/layout/hProcess9"/>
    <dgm:cxn modelId="{78B91028-66D1-401E-93F7-19E4457C996D}" type="presParOf" srcId="{8C662DC2-F0A9-472C-9295-C88145C3C42A}" destId="{FA8A2750-3E87-4C2E-B936-CEB25C5A7EFE}" srcOrd="4" destOrd="0" presId="urn:microsoft.com/office/officeart/2005/8/layout/hProcess9"/>
    <dgm:cxn modelId="{326CB00C-D796-4617-B28B-0B267059EFC1}" type="presParOf" srcId="{8C662DC2-F0A9-472C-9295-C88145C3C42A}" destId="{A5E9E444-98E4-4952-B57B-705A39AFBF6D}" srcOrd="5" destOrd="0" presId="urn:microsoft.com/office/officeart/2005/8/layout/hProcess9"/>
    <dgm:cxn modelId="{60F4E872-1D56-4759-AA7C-97A5E3B0230E}" type="presParOf" srcId="{8C662DC2-F0A9-472C-9295-C88145C3C42A}" destId="{E13A7F25-E1C9-4AB8-966A-242A9B6380A8}" srcOrd="6" destOrd="0" presId="urn:microsoft.com/office/officeart/2005/8/layout/hProcess9"/>
    <dgm:cxn modelId="{8CCC29BA-A330-4FDB-B71F-89418F678F25}" type="presParOf" srcId="{8C662DC2-F0A9-472C-9295-C88145C3C42A}" destId="{A789F419-AF16-4E29-99D9-4BD6C5A124A9}" srcOrd="7" destOrd="0" presId="urn:microsoft.com/office/officeart/2005/8/layout/hProcess9"/>
    <dgm:cxn modelId="{440D3257-6C22-429E-92AD-EA554758FBC0}" type="presParOf" srcId="{8C662DC2-F0A9-472C-9295-C88145C3C42A}" destId="{C89EADC3-0EA5-4240-B1E8-AA8DC3F4F120}" srcOrd="8" destOrd="0" presId="urn:microsoft.com/office/officeart/2005/8/layout/hProcess9"/>
    <dgm:cxn modelId="{8E2B9906-EC70-4A64-88EA-BBE428782A50}" type="presParOf" srcId="{8C662DC2-F0A9-472C-9295-C88145C3C42A}" destId="{845FB93F-2B8D-4FC1-B4B4-081CDA995C57}" srcOrd="9" destOrd="0" presId="urn:microsoft.com/office/officeart/2005/8/layout/hProcess9"/>
    <dgm:cxn modelId="{8E2C7AB0-D2EA-46A5-997F-F66FA0C3B41F}" type="presParOf" srcId="{8C662DC2-F0A9-472C-9295-C88145C3C42A}" destId="{50850236-C60D-4F93-B0E8-F7B6740ED3F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BCDE-54F5-4915-9E03-43626394C254}">
      <dsp:nvSpPr>
        <dsp:cNvPr id="0" name=""/>
        <dsp:cNvSpPr/>
      </dsp:nvSpPr>
      <dsp:spPr>
        <a:xfrm>
          <a:off x="576080" y="0"/>
          <a:ext cx="6528906" cy="311494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29276-6582-40A8-B966-8ABA7A1065D1}">
      <dsp:nvSpPr>
        <dsp:cNvPr id="0" name=""/>
        <dsp:cNvSpPr/>
      </dsp:nvSpPr>
      <dsp:spPr>
        <a:xfrm>
          <a:off x="2109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baseline="0" err="1"/>
            <a:t>Azure</a:t>
          </a:r>
          <a:r>
            <a:rPr lang="de-AT" sz="1400" kern="1200" baseline="0"/>
            <a:t> Cloud Strategie</a:t>
          </a:r>
          <a:endParaRPr lang="de-AT" sz="1400" kern="1200"/>
        </a:p>
      </dsp:txBody>
      <dsp:txXfrm>
        <a:off x="62069" y="994442"/>
        <a:ext cx="1108375" cy="1126057"/>
      </dsp:txXfrm>
    </dsp:sp>
    <dsp:sp modelId="{DAA514A3-79D0-498F-9DDB-5C6D91131DA8}">
      <dsp:nvSpPr>
        <dsp:cNvPr id="0" name=""/>
        <dsp:cNvSpPr/>
      </dsp:nvSpPr>
      <dsp:spPr>
        <a:xfrm>
          <a:off x="1291820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baseline="0" err="1"/>
            <a:t>Azure</a:t>
          </a:r>
          <a:r>
            <a:rPr lang="de-AT" sz="1400" kern="1200" baseline="0"/>
            <a:t> </a:t>
          </a:r>
          <a:r>
            <a:rPr lang="de-AT" sz="1400" kern="1200" baseline="0" err="1"/>
            <a:t>Onboarding</a:t>
          </a:r>
          <a:br>
            <a:rPr lang="de-AT" sz="1400" kern="1200" baseline="0"/>
          </a:br>
          <a:br>
            <a:rPr lang="de-AT" sz="1400" kern="1200" baseline="0"/>
          </a:br>
          <a:r>
            <a:rPr lang="de-AT" sz="1400" kern="1200" baseline="0" err="1"/>
            <a:t>Ramp</a:t>
          </a:r>
          <a:r>
            <a:rPr lang="de-AT" sz="1400" kern="1200" baseline="0"/>
            <a:t> </a:t>
          </a:r>
          <a:r>
            <a:rPr lang="de-AT" sz="1400" kern="1200" baseline="0" err="1"/>
            <a:t>Up</a:t>
          </a:r>
          <a:r>
            <a:rPr lang="de-AT" sz="1400" kern="1200" baseline="0"/>
            <a:t> Phase</a:t>
          </a:r>
          <a:endParaRPr lang="de-AT" sz="1400" kern="1200"/>
        </a:p>
      </dsp:txBody>
      <dsp:txXfrm>
        <a:off x="1351780" y="994442"/>
        <a:ext cx="1108375" cy="1126057"/>
      </dsp:txXfrm>
    </dsp:sp>
    <dsp:sp modelId="{FA8A2750-3E87-4C2E-B936-CEB25C5A7EFE}">
      <dsp:nvSpPr>
        <dsp:cNvPr id="0" name=""/>
        <dsp:cNvSpPr/>
      </dsp:nvSpPr>
      <dsp:spPr>
        <a:xfrm>
          <a:off x="2581530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baseline="0" err="1"/>
            <a:t>Azure</a:t>
          </a:r>
          <a:r>
            <a:rPr lang="de-AT" sz="1400" kern="1200" baseline="0"/>
            <a:t> </a:t>
          </a:r>
          <a:r>
            <a:rPr lang="de-AT" sz="1400" kern="1200" baseline="0" err="1"/>
            <a:t>PoC</a:t>
          </a:r>
          <a:br>
            <a:rPr lang="de-AT" sz="1400" kern="1200" baseline="0"/>
          </a:br>
          <a:br>
            <a:rPr lang="de-AT" sz="1400" kern="1200" baseline="0"/>
          </a:br>
          <a:r>
            <a:rPr lang="de-AT" sz="1400" kern="1200" baseline="0"/>
            <a:t>Testaufbau </a:t>
          </a:r>
          <a:br>
            <a:rPr lang="de-AT" sz="1400" kern="1200" baseline="0"/>
          </a:br>
          <a:r>
            <a:rPr lang="de-AT" sz="1400" kern="1200" baseline="0"/>
            <a:t>(T &amp; S)</a:t>
          </a:r>
          <a:endParaRPr lang="de-AT" sz="1400" kern="1200"/>
        </a:p>
      </dsp:txBody>
      <dsp:txXfrm>
        <a:off x="2641490" y="994442"/>
        <a:ext cx="1108375" cy="1126057"/>
      </dsp:txXfrm>
    </dsp:sp>
    <dsp:sp modelId="{E13A7F25-E1C9-4AB8-966A-242A9B6380A8}">
      <dsp:nvSpPr>
        <dsp:cNvPr id="0" name=""/>
        <dsp:cNvSpPr/>
      </dsp:nvSpPr>
      <dsp:spPr>
        <a:xfrm>
          <a:off x="3871240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baseline="0" err="1"/>
            <a:t>Azure</a:t>
          </a:r>
          <a:r>
            <a:rPr lang="de-AT" sz="1400" kern="1200" baseline="0"/>
            <a:t> </a:t>
          </a:r>
          <a:r>
            <a:rPr lang="de-AT" sz="1400" kern="1200" baseline="0" err="1"/>
            <a:t>Governance</a:t>
          </a:r>
          <a:br>
            <a:rPr lang="de-AT" sz="1400" kern="1200" baseline="0"/>
          </a:br>
          <a:br>
            <a:rPr lang="de-AT" sz="1400" kern="1200" baseline="0"/>
          </a:br>
          <a:r>
            <a:rPr lang="de-AT" sz="1400" kern="1200" baseline="0" err="1"/>
            <a:t>Costcontrol</a:t>
          </a:r>
          <a:r>
            <a:rPr lang="de-AT" sz="1400" kern="1200" baseline="0"/>
            <a:t>, </a:t>
          </a:r>
          <a:r>
            <a:rPr lang="de-AT" sz="1400" kern="1200" baseline="0" err="1"/>
            <a:t>Policies</a:t>
          </a:r>
          <a:endParaRPr lang="de-AT" sz="1400" kern="1200"/>
        </a:p>
      </dsp:txBody>
      <dsp:txXfrm>
        <a:off x="3931200" y="994442"/>
        <a:ext cx="1108375" cy="1126057"/>
      </dsp:txXfrm>
    </dsp:sp>
    <dsp:sp modelId="{C89EADC3-0EA5-4240-B1E8-AA8DC3F4F120}">
      <dsp:nvSpPr>
        <dsp:cNvPr id="0" name=""/>
        <dsp:cNvSpPr/>
      </dsp:nvSpPr>
      <dsp:spPr>
        <a:xfrm>
          <a:off x="5160951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baseline="0"/>
            <a:t>Hybrid Identity</a:t>
          </a:r>
          <a:br>
            <a:rPr lang="de-DE" sz="1400" kern="1200" baseline="0"/>
          </a:br>
          <a:br>
            <a:rPr lang="de-DE" sz="1400" kern="1200" baseline="0"/>
          </a:br>
          <a:r>
            <a:rPr lang="de-DE" sz="1400" kern="1200" baseline="0" err="1"/>
            <a:t>Hosted</a:t>
          </a:r>
          <a:r>
            <a:rPr lang="de-DE" sz="1400" kern="1200" baseline="0"/>
            <a:t> ADFS</a:t>
          </a:r>
          <a:endParaRPr lang="de-AT" sz="1400" kern="1200"/>
        </a:p>
      </dsp:txBody>
      <dsp:txXfrm>
        <a:off x="5220911" y="994442"/>
        <a:ext cx="1108375" cy="1126057"/>
      </dsp:txXfrm>
    </dsp:sp>
    <dsp:sp modelId="{50850236-C60D-4F93-B0E8-F7B6740ED3FE}">
      <dsp:nvSpPr>
        <dsp:cNvPr id="0" name=""/>
        <dsp:cNvSpPr/>
      </dsp:nvSpPr>
      <dsp:spPr>
        <a:xfrm>
          <a:off x="6450661" y="934482"/>
          <a:ext cx="1228295" cy="1245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baseline="0" err="1"/>
            <a:t>Azure</a:t>
          </a:r>
          <a:r>
            <a:rPr lang="de-DE" sz="1400" kern="1200" baseline="0"/>
            <a:t> </a:t>
          </a:r>
          <a:r>
            <a:rPr lang="de-DE" sz="1400" kern="1200" baseline="0" err="1"/>
            <a:t>Operations</a:t>
          </a:r>
          <a:r>
            <a:rPr lang="de-DE" sz="1400" kern="1200" baseline="0"/>
            <a:t> (T &amp; S)</a:t>
          </a:r>
          <a:endParaRPr lang="de-AT" sz="1400" kern="1200"/>
        </a:p>
      </dsp:txBody>
      <dsp:txXfrm>
        <a:off x="6510621" y="994442"/>
        <a:ext cx="1108375" cy="1126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3988D-C7A6-4A9A-8ADF-F6F79FDD39C5}" type="datetimeFigureOut">
              <a:rPr lang="de-AT" smtClean="0">
                <a:latin typeface="Arial" panose="020B0604020202020204" pitchFamily="34" charset="0"/>
              </a:rPr>
              <a:pPr/>
              <a:t>08.11.2018</a:t>
            </a:fld>
            <a:endParaRPr lang="de-AT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DA76F-88ED-4E4B-A9F1-EF3D00D87E6D}" type="slidenum">
              <a:rPr lang="de-AT" smtClean="0">
                <a:latin typeface="Arial" panose="020B0604020202020204" pitchFamily="34" charset="0"/>
              </a:rPr>
              <a:pPr/>
              <a:t>‹#›</a:t>
            </a:fld>
            <a:endParaRPr lang="de-AT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55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CA9A8C-C992-483E-A8B1-F1188C50FF9A}" type="datetimeFigureOut">
              <a:rPr lang="de-AT" smtClean="0"/>
              <a:pPr/>
              <a:t>07.11.2018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3A3343E-FF76-426E-95A8-9741C40D3BB6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575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545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480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920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727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984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5296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9873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9772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E2B46-D24D-424A-9DD3-85892635897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793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E2B46-D24D-424A-9DD3-85892635897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65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E2B46-D24D-424A-9DD3-85892635897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9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4984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B3D62-B418-4913-A12A-237D091ECE2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361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1925" y="414338"/>
            <a:ext cx="4964113" cy="2794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EAE42-E3FE-4405-B7FC-4425D05B92A0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4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263" y="401638"/>
            <a:ext cx="4822825" cy="2713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EAE42-E3FE-4405-B7FC-4425D05B92A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820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6032" marR="0" lvl="2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2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790FE-CD54-414C-9B8B-0CBD184814A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128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8916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197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082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735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1618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2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50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990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343E-FF76-426E-95A8-9741C40D3BB6}" type="slidenum">
              <a:rPr lang="de-AT" smtClean="0"/>
              <a:pPr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027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706E6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E184-7E86-485A-87D4-1EB29421F5E0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20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0" y="-14288"/>
            <a:ext cx="9144000" cy="3881438"/>
          </a:xfrm>
        </p:spPr>
        <p:txBody>
          <a:bodyPr anchor="ctr"/>
          <a:lstStyle>
            <a:lvl1pPr marL="266700" indent="0" algn="ctr">
              <a:buNone/>
              <a:defRPr/>
            </a:lvl1pPr>
          </a:lstStyle>
          <a:p>
            <a:endParaRPr lang="de-AT"/>
          </a:p>
        </p:txBody>
      </p:sp>
      <p:sp>
        <p:nvSpPr>
          <p:cNvPr id="7" name="Rechteck 6"/>
          <p:cNvSpPr/>
          <p:nvPr userDrawn="1"/>
        </p:nvSpPr>
        <p:spPr>
          <a:xfrm>
            <a:off x="0" y="3865024"/>
            <a:ext cx="9144000" cy="12756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-15033"/>
            <a:ext cx="1181101" cy="1181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959210"/>
            <a:ext cx="8285812" cy="484748"/>
          </a:xfrm>
        </p:spPr>
        <p:txBody>
          <a:bodyPr lIns="0">
            <a:noAutofit/>
          </a:bodyPr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4443958"/>
            <a:ext cx="8285812" cy="647189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  <a:endParaRPr lang="de-AT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m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3" hasCustomPrompt="1"/>
          </p:nvPr>
        </p:nvSpPr>
        <p:spPr>
          <a:xfrm>
            <a:off x="5580112" y="1995367"/>
            <a:ext cx="3125747" cy="2592508"/>
          </a:xfrm>
          <a:ln w="9525">
            <a:noFill/>
          </a:ln>
        </p:spPr>
        <p:txBody>
          <a:bodyPr anchor="t">
            <a:noAutofit/>
          </a:bodyPr>
          <a:lstStyle>
            <a:lvl1pPr marL="0" indent="3175">
              <a:spcBef>
                <a:spcPts val="400"/>
              </a:spcBef>
              <a:buClr>
                <a:srgbClr val="C10A26"/>
              </a:buClr>
              <a:buNone/>
              <a:defRPr sz="1400" baseline="0"/>
            </a:lvl1pPr>
            <a:lvl2pPr marL="541338" indent="-179388">
              <a:spcBef>
                <a:spcPts val="400"/>
              </a:spcBef>
              <a:buClr>
                <a:srgbClr val="C10A26"/>
              </a:buClr>
              <a:defRPr sz="1600"/>
            </a:lvl2pPr>
            <a:lvl3pPr marL="714375" indent="-180975">
              <a:spcBef>
                <a:spcPts val="400"/>
              </a:spcBef>
              <a:buClr>
                <a:srgbClr val="C10A26"/>
              </a:buCl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Diagramm durch Klicken einfügen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4" hasCustomPrompt="1"/>
          </p:nvPr>
        </p:nvSpPr>
        <p:spPr>
          <a:xfrm>
            <a:off x="5580112" y="1671638"/>
            <a:ext cx="3125747" cy="323850"/>
          </a:xfrm>
          <a:noFill/>
          <a:ln w="9525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Diagrammtitel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20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9" hasCustomPrompt="1"/>
          </p:nvPr>
        </p:nvSpPr>
        <p:spPr>
          <a:xfrm>
            <a:off x="434660" y="1995488"/>
            <a:ext cx="4857420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22" hasCustomPrompt="1"/>
          </p:nvPr>
        </p:nvSpPr>
        <p:spPr>
          <a:xfrm>
            <a:off x="434661" y="1671638"/>
            <a:ext cx="4856644" cy="323850"/>
          </a:xfrm>
          <a:noFill/>
          <a:ln w="9525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 durch Klicken bearbeiten</a:t>
            </a:r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49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8784759" y="2157227"/>
            <a:ext cx="92333" cy="929582"/>
          </a:xfrm>
        </p:spPr>
        <p:txBody>
          <a:bodyPr/>
          <a:lstStyle/>
          <a:p>
            <a:r>
              <a:rPr lang="de-AT"/>
              <a:t>ALL I T SOLUTIONS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971550" y="2500313"/>
            <a:ext cx="7200900" cy="2087562"/>
          </a:xfrm>
        </p:spPr>
        <p:txBody>
          <a:bodyPr lIns="0" tIns="0" rIns="0" bIns="0">
            <a:noAutofit/>
          </a:bodyPr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971239" y="1167594"/>
            <a:ext cx="7201211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hier …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9204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95" y="1657350"/>
            <a:ext cx="6172200" cy="142875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010" y="3200400"/>
            <a:ext cx="6172200" cy="685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4817" y="4366376"/>
            <a:ext cx="4117184" cy="25441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0230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95" y="1657350"/>
            <a:ext cx="6172200" cy="142875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010" y="3200400"/>
            <a:ext cx="6172200" cy="685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4817" y="4366376"/>
            <a:ext cx="4117184" cy="25441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454818" y="342748"/>
            <a:ext cx="2270363" cy="914552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518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6010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0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6171008" cy="145201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909212"/>
            <a:ext cx="6171008" cy="456320"/>
          </a:xfrm>
        </p:spPr>
        <p:txBody>
          <a:bodyPr>
            <a:noAutofit/>
          </a:bodyPr>
          <a:lstStyle>
            <a:lvl1pPr marL="0" indent="0">
              <a:spcBef>
                <a:spcPts val="450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4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456010" y="456605"/>
            <a:ext cx="8228528" cy="41148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760" y="742950"/>
            <a:ext cx="6171008" cy="45289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760" y="1200664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3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7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 dirty="0"/>
              <a:t>Unternehmenspräsentation © ACP Gruppe 2015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November 7,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3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November 7,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6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410" y="285750"/>
            <a:ext cx="7092553" cy="17145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6039" y="2114550"/>
            <a:ext cx="6773923" cy="10287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 baseline="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8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410" y="285750"/>
            <a:ext cx="7092553" cy="17145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6039" y="2114550"/>
            <a:ext cx="6773923" cy="10287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6011" y="4686301"/>
            <a:ext cx="727103" cy="29289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November 7,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13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7338" cy="3428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14300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615"/>
            <a:ext cx="8227338" cy="3088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6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17" name="Textplatzhalter 2"/>
          <p:cNvSpPr>
            <a:spLocks noGrp="1"/>
          </p:cNvSpPr>
          <p:nvPr>
            <p:ph idx="1"/>
          </p:nvPr>
        </p:nvSpPr>
        <p:spPr>
          <a:xfrm>
            <a:off x="431799" y="1671639"/>
            <a:ext cx="8274060" cy="2916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081" y="1143000"/>
            <a:ext cx="397764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898" y="1143000"/>
            <a:ext cx="397764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81" y="1428750"/>
            <a:ext cx="397764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06898" y="1142999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6898" y="1428750"/>
            <a:ext cx="397764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3000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81" y="1429914"/>
            <a:ext cx="3977640" cy="314208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06898" y="1143000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6898" y="1429914"/>
            <a:ext cx="3977640" cy="314208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86245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1517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86245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1517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886450" cy="3429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457950" y="1143000"/>
            <a:ext cx="2226588" cy="3429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080" y="1143000"/>
            <a:ext cx="5029320" cy="3429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600700" y="1143000"/>
            <a:ext cx="3083838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2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080" y="1143000"/>
            <a:ext cx="5029320" cy="3429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5600701" y="1143000"/>
            <a:ext cx="3083838" cy="3429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3943350" cy="639273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114550"/>
            <a:ext cx="2743200" cy="14859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2000" y="389427"/>
            <a:ext cx="4114799" cy="4182573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9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3"/>
          <p:cNvSpPr>
            <a:spLocks noGrp="1"/>
          </p:cNvSpPr>
          <p:nvPr>
            <p:ph sz="half" idx="19" hasCustomPrompt="1"/>
          </p:nvPr>
        </p:nvSpPr>
        <p:spPr>
          <a:xfrm>
            <a:off x="434660" y="1995488"/>
            <a:ext cx="3960813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22" hasCustomPrompt="1"/>
          </p:nvPr>
        </p:nvSpPr>
        <p:spPr>
          <a:xfrm>
            <a:off x="434661" y="1671638"/>
            <a:ext cx="3960180" cy="323850"/>
          </a:xfrm>
          <a:noFill/>
          <a:ln w="9525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 durch Klicken bearbeiten</a:t>
            </a:r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19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20" name="Inhaltsplatzhalter 3"/>
          <p:cNvSpPr>
            <a:spLocks noGrp="1"/>
          </p:cNvSpPr>
          <p:nvPr>
            <p:ph sz="half" idx="23" hasCustomPrompt="1"/>
          </p:nvPr>
        </p:nvSpPr>
        <p:spPr>
          <a:xfrm>
            <a:off x="4739966" y="1995488"/>
            <a:ext cx="3960813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idx="24" hasCustomPrompt="1"/>
          </p:nvPr>
        </p:nvSpPr>
        <p:spPr>
          <a:xfrm>
            <a:off x="4739967" y="1671638"/>
            <a:ext cx="3960180" cy="323850"/>
          </a:xfrm>
          <a:noFill/>
          <a:ln w="9525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 durch Klicken bearbeiten</a:t>
            </a:r>
          </a:p>
        </p:txBody>
      </p:sp>
      <p:sp>
        <p:nvSpPr>
          <p:cNvPr id="2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6010" y="1143000"/>
            <a:ext cx="3984498" cy="25146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457080" y="3714750"/>
            <a:ext cx="3984498" cy="85725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700040" y="1143000"/>
            <a:ext cx="3984498" cy="25146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700040" y="3714750"/>
            <a:ext cx="3984498" cy="85725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6010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457080" y="3200400"/>
            <a:ext cx="2571750" cy="13716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3286125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3286125" y="3200400"/>
            <a:ext cx="2571750" cy="13716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6112788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6112788" y="3200400"/>
            <a:ext cx="2571750" cy="13716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6010" y="3761920"/>
            <a:ext cx="6856214" cy="81008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1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95" y="1657350"/>
            <a:ext cx="6172200" cy="142875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010" y="3200400"/>
            <a:ext cx="6172200" cy="685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3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389427"/>
            <a:ext cx="914399" cy="418257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9427"/>
            <a:ext cx="7258050" cy="41825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063" y="171450"/>
            <a:ext cx="6890147" cy="551260"/>
          </a:xfrm>
        </p:spPr>
        <p:txBody>
          <a:bodyPr>
            <a:normAutofit/>
          </a:bodyPr>
          <a:lstStyle>
            <a:lvl1pPr marL="0" indent="0">
              <a:buNone/>
              <a:defRPr sz="27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9734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6010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0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77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r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/>
          <p:cNvSpPr>
            <a:spLocks noGrp="1"/>
          </p:cNvSpPr>
          <p:nvPr>
            <p:ph type="body" idx="22" hasCustomPrompt="1"/>
          </p:nvPr>
        </p:nvSpPr>
        <p:spPr>
          <a:xfrm>
            <a:off x="431021" y="1671639"/>
            <a:ext cx="2520196" cy="323850"/>
          </a:xfrm>
          <a:noFill/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600" b="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de-DE" dirty="0"/>
              <a:t>Klicken und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idx="24" hasCustomPrompt="1"/>
          </p:nvPr>
        </p:nvSpPr>
        <p:spPr>
          <a:xfrm>
            <a:off x="3238718" y="1671639"/>
            <a:ext cx="2529188" cy="323850"/>
          </a:xfrm>
          <a:noFill/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600" b="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de-DE" dirty="0"/>
              <a:t>Klicken und bearbeiten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idx="26" hasCustomPrompt="1"/>
          </p:nvPr>
        </p:nvSpPr>
        <p:spPr>
          <a:xfrm>
            <a:off x="6174361" y="1671639"/>
            <a:ext cx="2537840" cy="323850"/>
          </a:xfrm>
          <a:noFill/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600" b="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de-DE" dirty="0"/>
              <a:t>Klicken und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2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23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24" name="Inhaltsplatzhalter 3"/>
          <p:cNvSpPr>
            <a:spLocks noGrp="1"/>
          </p:cNvSpPr>
          <p:nvPr>
            <p:ph sz="half" idx="19" hasCustomPrompt="1"/>
          </p:nvPr>
        </p:nvSpPr>
        <p:spPr>
          <a:xfrm>
            <a:off x="434660" y="1995488"/>
            <a:ext cx="2516557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5" name="Inhaltsplatzhalter 3"/>
          <p:cNvSpPr>
            <a:spLocks noGrp="1"/>
          </p:cNvSpPr>
          <p:nvPr>
            <p:ph sz="half" idx="27" hasCustomPrompt="1"/>
          </p:nvPr>
        </p:nvSpPr>
        <p:spPr>
          <a:xfrm>
            <a:off x="3236787" y="1995488"/>
            <a:ext cx="2516557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8" hasCustomPrompt="1"/>
          </p:nvPr>
        </p:nvSpPr>
        <p:spPr>
          <a:xfrm>
            <a:off x="6174361" y="1995488"/>
            <a:ext cx="2516557" cy="2592386"/>
          </a:xfrm>
          <a:ln w="9525">
            <a:noFill/>
          </a:ln>
        </p:spPr>
        <p:txBody>
          <a:bodyPr anchor="t">
            <a:noAutofit/>
          </a:bodyPr>
          <a:lstStyle>
            <a:lvl1pPr marL="266700" indent="-171450">
              <a:spcBef>
                <a:spcPts val="400"/>
              </a:spcBef>
              <a:buClr>
                <a:schemeClr val="accent1"/>
              </a:buClr>
              <a:defRPr sz="1400"/>
            </a:lvl1pPr>
            <a:lvl2pPr marL="449263" indent="-179388">
              <a:spcBef>
                <a:spcPts val="400"/>
              </a:spcBef>
              <a:buClr>
                <a:schemeClr val="accent1"/>
              </a:buClr>
              <a:defRPr sz="1200"/>
            </a:lvl2pPr>
            <a:lvl3pPr marL="625475" indent="-180975">
              <a:spcBef>
                <a:spcPts val="400"/>
              </a:spcBef>
              <a:buClr>
                <a:schemeClr val="accent1"/>
              </a:buClr>
              <a:defRPr sz="1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1294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85A7-0159-46FB-AB7D-F4003B625261}" type="datetime1">
              <a:rPr lang="en-US" smtClean="0">
                <a:solidFill>
                  <a:prstClr val="black"/>
                </a:solidFill>
              </a:rPr>
              <a:pPr/>
              <a:t>11/7/2018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6010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457080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3286125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3286125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6112788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6112788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 wrap="square">
            <a:noAutofit/>
          </a:bodyPr>
          <a:lstStyle>
            <a:lvl1pPr>
              <a:defRPr baseline="0"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7338" cy="342899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No B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217728" tIns="109728" rIns="217728" bIns="108864" rtlCol="0" anchor="t" anchorCtr="0">
            <a:normAutofit/>
          </a:bodyPr>
          <a:lstStyle>
            <a:lvl1pPr>
              <a:defRPr lang="en-US" dirty="0"/>
            </a:lvl1pPr>
          </a:lstStyle>
          <a:p>
            <a:pPr marL="0"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white">
          <a:xfrm>
            <a:off x="229166" y="505949"/>
            <a:ext cx="8457635" cy="440391"/>
          </a:xfrm>
          <a:prstGeom prst="rect">
            <a:avLst/>
          </a:prstGeom>
        </p:spPr>
        <p:txBody>
          <a:bodyPr vert="horz" lIns="217728" tIns="108864" rIns="217728" bIns="108864" rtlCol="0">
            <a:noAutofit/>
          </a:bodyPr>
          <a:lstStyle>
            <a:lvl1pPr>
              <a:defRPr lang="en-US" baseline="0" dirty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3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bg>
      <p:bgPr>
        <a:solidFill>
          <a:srgbClr val="F30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 dirty="0"/>
              <a:t>Unternehmenspräsentation © ACP Gruppe 2015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431800" y="0"/>
            <a:ext cx="683816" cy="6635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2" name="Rechteck 1"/>
          <p:cNvSpPr/>
          <p:nvPr userDrawn="1"/>
        </p:nvSpPr>
        <p:spPr>
          <a:xfrm>
            <a:off x="8871976" y="2355726"/>
            <a:ext cx="92512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8642798" y="250208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dirty="0">
                <a:solidFill>
                  <a:schemeClr val="bg1"/>
                </a:solidFill>
              </a:rPr>
              <a:t>ALL IT.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bg>
      <p:bgPr>
        <a:solidFill>
          <a:srgbClr val="3E4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 dirty="0"/>
              <a:t>Unternehmenspräsentation © ACP Gruppe 2015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431800" y="0"/>
            <a:ext cx="683816" cy="69954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2" name="Textfeld 1"/>
          <p:cNvSpPr txBox="1"/>
          <p:nvPr userDrawn="1"/>
        </p:nvSpPr>
        <p:spPr>
          <a:xfrm rot="16200000">
            <a:off x="8657607" y="251859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dirty="0">
                <a:solidFill>
                  <a:schemeClr val="bg1"/>
                </a:solidFill>
              </a:rPr>
              <a:t>ALL IT.</a:t>
            </a:r>
          </a:p>
        </p:txBody>
      </p:sp>
    </p:spTree>
    <p:extLst>
      <p:ext uri="{BB962C8B-B14F-4D97-AF65-F5344CB8AC3E}">
        <p14:creationId xmlns:p14="http://schemas.microsoft.com/office/powerpoint/2010/main" val="233737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353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1"/>
          </p:nvPr>
        </p:nvSpPr>
        <p:spPr>
          <a:xfrm>
            <a:off x="0" y="-13508"/>
            <a:ext cx="9144000" cy="3880657"/>
          </a:xfrm>
        </p:spPr>
        <p:txBody>
          <a:bodyPr anchor="ctr"/>
          <a:lstStyle>
            <a:lvl1pPr marL="266700" indent="0" algn="ctr">
              <a:buNone/>
              <a:defRPr/>
            </a:lvl1pPr>
          </a:lstStyle>
          <a:p>
            <a:endParaRPr lang="de-AT"/>
          </a:p>
        </p:txBody>
      </p:sp>
      <p:sp>
        <p:nvSpPr>
          <p:cNvPr id="6" name="Rechteck 5"/>
          <p:cNvSpPr/>
          <p:nvPr userDrawn="1"/>
        </p:nvSpPr>
        <p:spPr>
          <a:xfrm>
            <a:off x="1" y="3867895"/>
            <a:ext cx="9144000" cy="12756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3687" y="4163482"/>
            <a:ext cx="4242310" cy="694268"/>
          </a:xfr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AT" sz="12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</a:t>
            </a:r>
          </a:p>
          <a:p>
            <a:r>
              <a:rPr lang="de-DE" dirty="0"/>
              <a:t>E-Mail</a:t>
            </a:r>
          </a:p>
          <a:p>
            <a:r>
              <a:rPr lang="de-DE" dirty="0"/>
              <a:t>Telefon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-13507"/>
            <a:ext cx="1181101" cy="1181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7338" y="2307347"/>
            <a:ext cx="3169109" cy="484748"/>
          </a:xfrm>
        </p:spPr>
        <p:txBody>
          <a:bodyPr lIns="0" anchor="ctr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719637" y="4163482"/>
            <a:ext cx="4173538" cy="713318"/>
          </a:xfrm>
        </p:spPr>
        <p:txBody>
          <a:bodyPr r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AT" sz="12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Firmenname</a:t>
            </a:r>
          </a:p>
          <a:p>
            <a:pPr lvl="1"/>
            <a:r>
              <a:rPr lang="de-DE" dirty="0"/>
              <a:t>Adresse</a:t>
            </a:r>
          </a:p>
          <a:p>
            <a:pPr lvl="1"/>
            <a:r>
              <a:rPr lang="de-DE" dirty="0"/>
              <a:t>Website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71976" y="4893469"/>
            <a:ext cx="251768" cy="25003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861AAB1F-22A6-4A57-B51D-98E184E4222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de-DE" dirty="0"/>
              <a:t>Titel </a:t>
            </a:r>
            <a:r>
              <a:rPr lang="de-DE"/>
              <a:t>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799" y="1671639"/>
            <a:ext cx="8274060" cy="2916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1223876" cy="25003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51720" y="4893469"/>
            <a:ext cx="5041230" cy="25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AT"/>
              <a:t>Unternehmenspräsentation © ACP Gruppe 2015</a:t>
            </a:r>
            <a:endParaRPr lang="de-AT" dirty="0"/>
          </a:p>
        </p:txBody>
      </p:sp>
      <p:sp>
        <p:nvSpPr>
          <p:cNvPr id="9" name="Textplatzhalter 5"/>
          <p:cNvSpPr txBox="1">
            <a:spLocks noChangeAspect="1"/>
          </p:cNvSpPr>
          <p:nvPr userDrawn="1"/>
        </p:nvSpPr>
        <p:spPr>
          <a:xfrm>
            <a:off x="431800" y="0"/>
            <a:ext cx="684212" cy="683756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ts val="0"/>
              </a:lnSpc>
              <a:spcBef>
                <a:spcPts val="0"/>
              </a:spcBef>
              <a:defRPr sz="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de-AT" sz="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 </a:t>
            </a:r>
            <a:endParaRPr kumimoji="0" lang="de-AT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8764723" y="646584"/>
            <a:ext cx="307777" cy="394129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lv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AT" sz="800" kern="1200" cap="all" spc="7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All IT.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60" r:id="rId3"/>
    <p:sldLayoutId id="2147483663" r:id="rId4"/>
    <p:sldLayoutId id="2147483676" r:id="rId5"/>
    <p:sldLayoutId id="2147483665" r:id="rId6"/>
    <p:sldLayoutId id="2147483677" r:id="rId7"/>
    <p:sldLayoutId id="2147483678" r:id="rId8"/>
    <p:sldLayoutId id="2147483672" r:id="rId9"/>
    <p:sldLayoutId id="2147483679" r:id="rId10"/>
    <p:sldLayoutId id="2147483732" r:id="rId11"/>
  </p:sldLayoutIdLst>
  <p:hf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kumimoji="0" lang="de-AT" sz="26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5877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41338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rgbClr val="72727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72727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41" userDrawn="1">
          <p15:clr>
            <a:srgbClr val="F26B43"/>
          </p15:clr>
        </p15:guide>
        <p15:guide id="2" orient="horz" pos="3072" userDrawn="1">
          <p15:clr>
            <a:srgbClr val="F26B43"/>
          </p15:clr>
        </p15:guide>
        <p15:guide id="4" orient="horz" pos="1053" userDrawn="1">
          <p15:clr>
            <a:srgbClr val="F26B43"/>
          </p15:clr>
        </p15:guide>
        <p15:guide id="5" pos="5488" userDrawn="1">
          <p15:clr>
            <a:srgbClr val="F26B43"/>
          </p15:clr>
        </p15:guide>
        <p15:guide id="6" pos="272" userDrawn="1">
          <p15:clr>
            <a:srgbClr val="F26B43"/>
          </p15:clr>
        </p15:guide>
        <p15:guide id="7" pos="55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8227338" cy="3428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6009" y="328280"/>
            <a:ext cx="8229600" cy="13716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8659" y="4819578"/>
            <a:ext cx="746684" cy="15773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525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November 7,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0650" y="4819578"/>
            <a:ext cx="3018899" cy="15773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86751" y="4823152"/>
            <a:ext cx="400049" cy="17411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5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51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7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8227338" cy="3428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56009" y="328280"/>
            <a:ext cx="8229600" cy="1371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8659" y="4819578"/>
            <a:ext cx="746684" cy="15773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525">
                <a:solidFill>
                  <a:schemeClr val="tx1"/>
                </a:solidFill>
              </a:defRPr>
            </a:lvl1pPr>
          </a:lstStyle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0650" y="4819578"/>
            <a:ext cx="3018899" cy="15773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525">
                <a:solidFill>
                  <a:schemeClr val="tx1"/>
                </a:solidFill>
              </a:defRPr>
            </a:lvl1pPr>
          </a:lstStyle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86751" y="4823152"/>
            <a:ext cx="400049" cy="17411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45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51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7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34.bin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.png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5.png"/><Relationship Id="rId11" Type="http://schemas.openxmlformats.org/officeDocument/2006/relationships/image" Target="../media/image28.png"/><Relationship Id="rId5" Type="http://schemas.openxmlformats.org/officeDocument/2006/relationships/image" Target="../media/image44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hyperlink" Target="http://www.hpe-microsoftazurestack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oph.heichinger@acp.at" TargetMode="External"/><Relationship Id="rId2" Type="http://schemas.openxmlformats.org/officeDocument/2006/relationships/hyperlink" Target="mailto:eigensatz@hp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18FAF-CEC4-4D2F-8613-52C86F03F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-16687"/>
            <a:ext cx="9144000" cy="516018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" y="4318568"/>
            <a:ext cx="9144000" cy="824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Titel 2"/>
          <p:cNvSpPr txBox="1">
            <a:spLocks/>
          </p:cNvSpPr>
          <p:nvPr/>
        </p:nvSpPr>
        <p:spPr>
          <a:xfrm>
            <a:off x="323528" y="4227934"/>
            <a:ext cx="8280400" cy="824932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de-AT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de-DE" sz="3200" dirty="0" err="1"/>
              <a:t>innovation</a:t>
            </a:r>
            <a:r>
              <a:rPr lang="de-DE" sz="3200" dirty="0"/>
              <a:t> - </a:t>
            </a:r>
            <a:r>
              <a:rPr lang="de-DE" sz="3200" dirty="0" err="1"/>
              <a:t>operations</a:t>
            </a:r>
            <a:endParaRPr lang="de-DE" sz="3200" dirty="0"/>
          </a:p>
          <a:p>
            <a:pPr algn="l"/>
            <a:r>
              <a:rPr lang="de-DE" altLang="de-DE" sz="2000" dirty="0" err="1"/>
              <a:t>approaches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to</a:t>
            </a:r>
            <a:r>
              <a:rPr lang="de-DE" altLang="de-DE" sz="2000" dirty="0"/>
              <a:t> </a:t>
            </a:r>
            <a:r>
              <a:rPr lang="de-DE" altLang="de-DE" sz="2000" dirty="0" err="1"/>
              <a:t>solving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budget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dilemma</a:t>
            </a:r>
            <a:r>
              <a:rPr lang="de-DE" altLang="de-DE" sz="2000" dirty="0"/>
              <a:t> </a:t>
            </a:r>
            <a:endParaRPr lang="de-AT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D952FB-9E29-4D6A-A1E4-5CFC2B8B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6F80F5-2FF8-4D3D-B3C2-FAF6C2E3B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59019"/>
            <a:ext cx="189797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5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10</a:t>
            </a:fld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F77833-EED5-4C6A-A5E8-405E1024C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51670"/>
            <a:ext cx="3881430" cy="25872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7CFFCF0-7000-4417-B6EB-C8CDF400F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B85227-1420-416F-829E-A975B7049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67" y="1231032"/>
            <a:ext cx="2432036" cy="15238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424E09-8481-448D-BE5A-7AA621216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754854"/>
            <a:ext cx="2124236" cy="798713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55F519B-6EA7-4F1D-A6F8-3B3122E3A189}"/>
              </a:ext>
            </a:extLst>
          </p:cNvPr>
          <p:cNvSpPr/>
          <p:nvPr/>
        </p:nvSpPr>
        <p:spPr>
          <a:xfrm>
            <a:off x="4175956" y="2869530"/>
            <a:ext cx="1368152" cy="55149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0">
            <a:extLst>
              <a:ext uri="{FF2B5EF4-FFF2-40B4-BE49-F238E27FC236}">
                <a16:creationId xmlns:a16="http://schemas.microsoft.com/office/drawing/2014/main" id="{14079BFA-1F0C-4550-AFFB-5BEF3237C05B}"/>
              </a:ext>
            </a:extLst>
          </p:cNvPr>
          <p:cNvSpPr txBox="1">
            <a:spLocks/>
          </p:cNvSpPr>
          <p:nvPr/>
        </p:nvSpPr>
        <p:spPr>
          <a:xfrm>
            <a:off x="591576" y="767185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de-AT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de-DE" sz="2800" dirty="0" err="1"/>
              <a:t>innovation</a:t>
            </a:r>
            <a:r>
              <a:rPr lang="de-DE" sz="2800" dirty="0"/>
              <a:t> vs. </a:t>
            </a:r>
            <a:r>
              <a:rPr lang="de-DE" sz="2800" dirty="0" err="1"/>
              <a:t>operations</a:t>
            </a:r>
            <a:endParaRPr lang="de-DE" sz="2800" dirty="0"/>
          </a:p>
        </p:txBody>
      </p:sp>
      <p:pic>
        <p:nvPicPr>
          <p:cNvPr id="3076" name="Picture 4" descr="Image result for alibaba cloud">
            <a:extLst>
              <a:ext uri="{FF2B5EF4-FFF2-40B4-BE49-F238E27FC236}">
                <a16:creationId xmlns:a16="http://schemas.microsoft.com/office/drawing/2014/main" id="{B312CF15-9D2B-41DC-9E6F-DD83B2A2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42" y="4290153"/>
            <a:ext cx="3095836" cy="44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34D531-52B2-43E7-B211-31BC94FEDF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48" y="3713685"/>
            <a:ext cx="1749515" cy="11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cloud</a:t>
            </a:r>
            <a:r>
              <a:rPr lang="de-AT" dirty="0"/>
              <a:t> </a:t>
            </a:r>
            <a:r>
              <a:rPr lang="de-AT" dirty="0" err="1"/>
              <a:t>always</a:t>
            </a:r>
            <a:r>
              <a:rPr lang="de-AT" dirty="0"/>
              <a:t> possible?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29" name="Inhaltsplatzhalter 30">
            <a:extLst>
              <a:ext uri="{FF2B5EF4-FFF2-40B4-BE49-F238E27FC236}">
                <a16:creationId xmlns:a16="http://schemas.microsoft.com/office/drawing/2014/main" id="{DECCCB66-9106-43B6-931B-116C30ABC88E}"/>
              </a:ext>
            </a:extLst>
          </p:cNvPr>
          <p:cNvSpPr txBox="1">
            <a:spLocks/>
          </p:cNvSpPr>
          <p:nvPr/>
        </p:nvSpPr>
        <p:spPr>
          <a:xfrm>
            <a:off x="899592" y="1620613"/>
            <a:ext cx="7164796" cy="2953667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/>
              <a:t>legal </a:t>
            </a:r>
            <a:r>
              <a:rPr lang="de-AT" sz="2000" dirty="0" err="1"/>
              <a:t>contraints</a:t>
            </a:r>
            <a:r>
              <a:rPr lang="de-AT" sz="2000" dirty="0"/>
              <a:t> (</a:t>
            </a:r>
            <a:r>
              <a:rPr lang="de-AT" sz="2000" dirty="0" err="1"/>
              <a:t>compliance</a:t>
            </a:r>
            <a:r>
              <a:rPr lang="de-AT" sz="2000" dirty="0"/>
              <a:t>)</a:t>
            </a:r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latency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bandwidth</a:t>
            </a:r>
            <a:r>
              <a:rPr lang="de-AT" sz="2000" dirty="0"/>
              <a:t> – </a:t>
            </a:r>
            <a:r>
              <a:rPr lang="de-AT" sz="2000" dirty="0" err="1"/>
              <a:t>connectivity</a:t>
            </a:r>
            <a:r>
              <a:rPr lang="de-AT" sz="2000" dirty="0"/>
              <a:t> at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country</a:t>
            </a:r>
            <a:r>
              <a:rPr lang="de-AT" sz="2000" dirty="0"/>
              <a:t> </a:t>
            </a:r>
            <a:r>
              <a:rPr lang="de-AT" sz="2000" dirty="0" err="1"/>
              <a:t>side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cost</a:t>
            </a:r>
            <a:r>
              <a:rPr lang="de-AT" sz="2000" dirty="0"/>
              <a:t> </a:t>
            </a:r>
            <a:r>
              <a:rPr lang="de-AT" sz="2000" dirty="0" err="1"/>
              <a:t>savings</a:t>
            </a:r>
            <a:r>
              <a:rPr lang="de-AT" sz="2000" dirty="0"/>
              <a:t> - „Eh Da“ – </a:t>
            </a:r>
            <a:r>
              <a:rPr lang="de-AT" sz="2000" dirty="0" err="1"/>
              <a:t>already</a:t>
            </a:r>
            <a:r>
              <a:rPr lang="de-AT" sz="2000" dirty="0"/>
              <a:t> </a:t>
            </a:r>
            <a:r>
              <a:rPr lang="de-AT" sz="2000" dirty="0" err="1"/>
              <a:t>there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the</a:t>
            </a:r>
            <a:r>
              <a:rPr lang="de-AT" sz="2000" dirty="0"/>
              <a:t> CEO </a:t>
            </a:r>
            <a:r>
              <a:rPr lang="de-AT" sz="2000" dirty="0" err="1"/>
              <a:t>says</a:t>
            </a:r>
            <a:r>
              <a:rPr lang="de-AT" sz="2000" dirty="0"/>
              <a:t> so</a:t>
            </a:r>
          </a:p>
          <a:p>
            <a:pPr marL="257175" indent="-171450">
              <a:spcBef>
                <a:spcPts val="1800"/>
              </a:spcBef>
            </a:pPr>
            <a:endParaRPr lang="de-AT" sz="2000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4CBAC09-5E0C-4A7C-A1A0-92498868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constraints</a:t>
            </a:r>
            <a:r>
              <a:rPr lang="de-AT" dirty="0"/>
              <a:t>!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29" name="Inhaltsplatzhalter 30">
            <a:extLst>
              <a:ext uri="{FF2B5EF4-FFF2-40B4-BE49-F238E27FC236}">
                <a16:creationId xmlns:a16="http://schemas.microsoft.com/office/drawing/2014/main" id="{DECCCB66-9106-43B6-931B-116C30ABC88E}"/>
              </a:ext>
            </a:extLst>
          </p:cNvPr>
          <p:cNvSpPr txBox="1">
            <a:spLocks/>
          </p:cNvSpPr>
          <p:nvPr/>
        </p:nvSpPr>
        <p:spPr>
          <a:xfrm>
            <a:off x="899592" y="1634307"/>
            <a:ext cx="7164796" cy="2953667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awareness</a:t>
            </a:r>
            <a:r>
              <a:rPr lang="de-AT" sz="2000" dirty="0"/>
              <a:t> </a:t>
            </a:r>
            <a:r>
              <a:rPr lang="de-AT" sz="2000" dirty="0" err="1"/>
              <a:t>of</a:t>
            </a:r>
            <a:r>
              <a:rPr lang="de-AT" sz="2000" dirty="0"/>
              <a:t> </a:t>
            </a:r>
            <a:r>
              <a:rPr lang="de-AT" sz="2000" dirty="0" err="1"/>
              <a:t>people</a:t>
            </a:r>
            <a:r>
              <a:rPr lang="de-AT" sz="2000" dirty="0"/>
              <a:t> – </a:t>
            </a: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willing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too</a:t>
            </a:r>
            <a:r>
              <a:rPr lang="de-AT" sz="2000" dirty="0"/>
              <a:t> </a:t>
            </a:r>
            <a:r>
              <a:rPr lang="de-AT" sz="2000" dirty="0" err="1"/>
              <a:t>old</a:t>
            </a:r>
            <a:r>
              <a:rPr lang="de-AT" sz="2000" dirty="0"/>
              <a:t> </a:t>
            </a:r>
            <a:r>
              <a:rPr lang="de-AT" sz="2000" dirty="0" err="1"/>
              <a:t>applications</a:t>
            </a:r>
            <a:r>
              <a:rPr lang="de-AT" sz="2000" dirty="0"/>
              <a:t> – </a:t>
            </a:r>
            <a:r>
              <a:rPr lang="de-AT" sz="2000" dirty="0" err="1"/>
              <a:t>latency</a:t>
            </a:r>
            <a:r>
              <a:rPr lang="de-AT" sz="2000" dirty="0"/>
              <a:t> / </a:t>
            </a:r>
            <a:r>
              <a:rPr lang="de-AT" sz="2000" dirty="0" err="1"/>
              <a:t>fat</a:t>
            </a:r>
            <a:r>
              <a:rPr lang="de-AT" sz="2000" dirty="0"/>
              <a:t> </a:t>
            </a:r>
            <a:r>
              <a:rPr lang="de-AT" sz="2000" dirty="0" err="1"/>
              <a:t>clients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shared</a:t>
            </a:r>
            <a:r>
              <a:rPr lang="de-AT" sz="2000" dirty="0"/>
              <a:t> SQL/Oracle Database </a:t>
            </a:r>
            <a:r>
              <a:rPr lang="de-AT" sz="2000" dirty="0" err="1"/>
              <a:t>with</a:t>
            </a:r>
            <a:r>
              <a:rPr lang="de-AT" sz="2000" dirty="0"/>
              <a:t> </a:t>
            </a:r>
            <a:r>
              <a:rPr lang="de-AT" sz="2000" dirty="0" err="1"/>
              <a:t>cross</a:t>
            </a:r>
            <a:r>
              <a:rPr lang="de-AT" sz="2000" dirty="0"/>
              <a:t> </a:t>
            </a:r>
            <a:r>
              <a:rPr lang="de-AT" sz="2000" dirty="0" err="1"/>
              <a:t>database</a:t>
            </a:r>
            <a:r>
              <a:rPr lang="de-AT" sz="2000" dirty="0"/>
              <a:t> </a:t>
            </a:r>
            <a:r>
              <a:rPr lang="de-AT" sz="2000" dirty="0" err="1"/>
              <a:t>joins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the</a:t>
            </a:r>
            <a:r>
              <a:rPr lang="de-AT" sz="2000" dirty="0"/>
              <a:t> network </a:t>
            </a:r>
            <a:r>
              <a:rPr lang="de-AT" sz="2000" dirty="0" err="1"/>
              <a:t>team</a:t>
            </a:r>
            <a:r>
              <a:rPr lang="de-AT" sz="2000" dirty="0"/>
              <a:t> </a:t>
            </a:r>
            <a:r>
              <a:rPr lang="de-AT" sz="2000" dirty="0" err="1"/>
              <a:t>says</a:t>
            </a:r>
            <a:r>
              <a:rPr lang="de-AT" sz="2000" dirty="0"/>
              <a:t> </a:t>
            </a:r>
            <a:r>
              <a:rPr lang="de-AT" sz="2000" dirty="0" err="1"/>
              <a:t>no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organisation</a:t>
            </a:r>
            <a:r>
              <a:rPr lang="de-AT" sz="2000" dirty="0"/>
              <a:t> </a:t>
            </a:r>
            <a:r>
              <a:rPr lang="de-AT" sz="2000" dirty="0" err="1"/>
              <a:t>is</a:t>
            </a:r>
            <a:r>
              <a:rPr lang="de-AT" sz="2000" dirty="0"/>
              <a:t> not </a:t>
            </a:r>
            <a:r>
              <a:rPr lang="de-AT" sz="2000" dirty="0" err="1"/>
              <a:t>yet</a:t>
            </a:r>
            <a:r>
              <a:rPr lang="de-AT" sz="2000" dirty="0"/>
              <a:t> </a:t>
            </a:r>
            <a:r>
              <a:rPr lang="de-AT" sz="2000" dirty="0" err="1"/>
              <a:t>ready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DE" sz="2000" dirty="0" err="1"/>
              <a:t>cost</a:t>
            </a:r>
            <a:r>
              <a:rPr lang="de-DE" sz="2000" dirty="0"/>
              <a:t> </a:t>
            </a:r>
            <a:r>
              <a:rPr lang="de-DE" sz="2000" dirty="0" err="1"/>
              <a:t>savings</a:t>
            </a:r>
            <a:r>
              <a:rPr lang="de-DE" sz="2000" dirty="0"/>
              <a:t> </a:t>
            </a:r>
            <a:r>
              <a:rPr lang="de-DE" sz="2000" dirty="0" err="1"/>
              <a:t>gone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endParaRPr lang="de-AT" sz="2000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4CBAC09-5E0C-4A7C-A1A0-92498868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800" y="1167594"/>
            <a:ext cx="8280400" cy="2808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about</a:t>
            </a:r>
            <a:r>
              <a:rPr lang="de-DE" sz="4000" dirty="0">
                <a:solidFill>
                  <a:schemeClr val="tx1"/>
                </a:solidFill>
              </a:rPr>
              <a:t> a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800" dirty="0" err="1"/>
              <a:t>hyper</a:t>
            </a:r>
            <a:r>
              <a:rPr lang="de-DE" sz="4800" dirty="0"/>
              <a:t> </a:t>
            </a:r>
            <a:r>
              <a:rPr lang="de-DE" sz="4800" dirty="0" err="1"/>
              <a:t>scaler</a:t>
            </a:r>
            <a:r>
              <a:rPr lang="de-DE" sz="4800" dirty="0"/>
              <a:t> </a:t>
            </a:r>
            <a:r>
              <a:rPr lang="de-DE" sz="4800" dirty="0" err="1"/>
              <a:t>technology</a:t>
            </a:r>
            <a:r>
              <a:rPr lang="de-DE" sz="4800" dirty="0">
                <a:solidFill>
                  <a:schemeClr val="tx1"/>
                </a:solidFill>
              </a:rPr>
              <a:t> 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in </a:t>
            </a:r>
            <a:r>
              <a:rPr lang="de-DE" sz="4000" dirty="0" err="1">
                <a:solidFill>
                  <a:schemeClr val="tx1"/>
                </a:solidFill>
              </a:rPr>
              <a:t>your</a:t>
            </a:r>
            <a:r>
              <a:rPr lang="de-DE" sz="4000" dirty="0">
                <a:solidFill>
                  <a:schemeClr val="tx1"/>
                </a:solidFill>
              </a:rPr>
              <a:t> OWN </a:t>
            </a:r>
            <a:r>
              <a:rPr lang="de-DE" sz="4000" dirty="0" err="1">
                <a:solidFill>
                  <a:schemeClr val="tx1"/>
                </a:solidFill>
              </a:rPr>
              <a:t>datacenter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13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51376B-98AB-48A9-A4F1-F2B49FBDC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14</a:t>
            </a:fld>
            <a:endParaRPr lang="de-AT" dirty="0"/>
          </a:p>
        </p:txBody>
      </p:sp>
      <p:sp>
        <p:nvSpPr>
          <p:cNvPr id="8" name="Inhaltsplatzhalter 30">
            <a:extLst>
              <a:ext uri="{FF2B5EF4-FFF2-40B4-BE49-F238E27FC236}">
                <a16:creationId xmlns:a16="http://schemas.microsoft.com/office/drawing/2014/main" id="{F38ECC88-C43C-4549-ABD9-BCEB7E14F5B5}"/>
              </a:ext>
            </a:extLst>
          </p:cNvPr>
          <p:cNvSpPr txBox="1">
            <a:spLocks/>
          </p:cNvSpPr>
          <p:nvPr/>
        </p:nvSpPr>
        <p:spPr>
          <a:xfrm>
            <a:off x="791580" y="1599642"/>
            <a:ext cx="7560840" cy="3151150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access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underlaying</a:t>
            </a:r>
            <a:r>
              <a:rPr lang="de-AT" sz="2000" dirty="0"/>
              <a:t> </a:t>
            </a:r>
            <a:r>
              <a:rPr lang="de-AT" sz="2000" dirty="0" err="1"/>
              <a:t>technology</a:t>
            </a:r>
            <a:r>
              <a:rPr lang="de-AT" sz="2000" dirty="0"/>
              <a:t> (</a:t>
            </a:r>
            <a:r>
              <a:rPr lang="de-AT" sz="2000" dirty="0" err="1"/>
              <a:t>hypervisor</a:t>
            </a:r>
            <a:r>
              <a:rPr lang="de-AT" sz="2000" dirty="0"/>
              <a:t>)</a:t>
            </a:r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hardware</a:t>
            </a:r>
            <a:r>
              <a:rPr lang="de-AT" sz="2000" dirty="0"/>
              <a:t> </a:t>
            </a:r>
            <a:r>
              <a:rPr lang="de-AT" sz="2000" dirty="0" err="1"/>
              <a:t>appliance</a:t>
            </a:r>
            <a:r>
              <a:rPr lang="de-AT" sz="2000" dirty="0"/>
              <a:t> - </a:t>
            </a: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access</a:t>
            </a:r>
            <a:r>
              <a:rPr lang="de-AT" sz="2000" dirty="0"/>
              <a:t> - </a:t>
            </a:r>
            <a:r>
              <a:rPr lang="de-AT" sz="2000" dirty="0" err="1"/>
              <a:t>closed</a:t>
            </a:r>
            <a:r>
              <a:rPr lang="de-AT" sz="2000" dirty="0"/>
              <a:t> box</a:t>
            </a:r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portal</a:t>
            </a:r>
            <a:r>
              <a:rPr lang="de-AT" sz="2000" dirty="0"/>
              <a:t> </a:t>
            </a:r>
            <a:r>
              <a:rPr lang="de-AT" sz="2000" dirty="0" err="1"/>
              <a:t>as</a:t>
            </a:r>
            <a:r>
              <a:rPr lang="de-AT" sz="2000" dirty="0"/>
              <a:t> </a:t>
            </a:r>
            <a:r>
              <a:rPr lang="de-AT" sz="2000" dirty="0" err="1"/>
              <a:t>your</a:t>
            </a:r>
            <a:r>
              <a:rPr lang="de-AT" sz="2000" dirty="0"/>
              <a:t> </a:t>
            </a:r>
            <a:r>
              <a:rPr lang="de-AT" sz="2000" dirty="0" err="1"/>
              <a:t>primay</a:t>
            </a:r>
            <a:r>
              <a:rPr lang="de-AT" sz="2000" dirty="0"/>
              <a:t> interface</a:t>
            </a:r>
          </a:p>
          <a:p>
            <a:pPr marL="257175" indent="-171450">
              <a:spcBef>
                <a:spcPts val="1800"/>
              </a:spcBef>
            </a:pPr>
            <a:r>
              <a:rPr lang="de-AT" sz="2000" dirty="0"/>
              <a:t>transparent </a:t>
            </a:r>
            <a:r>
              <a:rPr lang="de-AT" sz="2000" dirty="0" err="1"/>
              <a:t>usage</a:t>
            </a:r>
            <a:r>
              <a:rPr lang="de-AT" sz="2000" dirty="0"/>
              <a:t> </a:t>
            </a:r>
            <a:r>
              <a:rPr lang="de-AT" sz="2000" dirty="0" err="1"/>
              <a:t>data</a:t>
            </a:r>
            <a:r>
              <a:rPr lang="de-AT" sz="2000" dirty="0"/>
              <a:t> </a:t>
            </a:r>
            <a:r>
              <a:rPr lang="de-AT" sz="2000" dirty="0" err="1"/>
              <a:t>for</a:t>
            </a:r>
            <a:r>
              <a:rPr lang="de-AT" sz="2000" dirty="0"/>
              <a:t> internal </a:t>
            </a:r>
            <a:r>
              <a:rPr lang="de-AT" sz="2000" dirty="0" err="1"/>
              <a:t>cost</a:t>
            </a:r>
            <a:r>
              <a:rPr lang="de-AT" sz="2000" dirty="0"/>
              <a:t> </a:t>
            </a:r>
            <a:r>
              <a:rPr lang="de-AT" sz="2000" dirty="0" err="1"/>
              <a:t>management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/>
              <a:t>a </a:t>
            </a:r>
            <a:r>
              <a:rPr lang="de-AT" sz="2000" dirty="0" err="1"/>
              <a:t>well</a:t>
            </a:r>
            <a:r>
              <a:rPr lang="de-AT" sz="2000" dirty="0"/>
              <a:t> </a:t>
            </a:r>
            <a:r>
              <a:rPr lang="de-AT" sz="2000" dirty="0" err="1"/>
              <a:t>known</a:t>
            </a:r>
            <a:r>
              <a:rPr lang="de-AT" sz="2000" dirty="0"/>
              <a:t> API </a:t>
            </a:r>
            <a:r>
              <a:rPr lang="de-AT" sz="2000" dirty="0" err="1"/>
              <a:t>for</a:t>
            </a:r>
            <a:r>
              <a:rPr lang="de-AT" sz="2000" dirty="0"/>
              <a:t> </a:t>
            </a:r>
            <a:r>
              <a:rPr lang="de-AT" sz="2000" dirty="0" err="1"/>
              <a:t>automation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continuosly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new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services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from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the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000" dirty="0" err="1">
                <a:solidFill>
                  <a:schemeClr val="accent1"/>
                </a:solidFill>
                <a:latin typeface="+mj-lt"/>
                <a:ea typeface="+mj-ea"/>
              </a:rPr>
              <a:t>vendor</a:t>
            </a:r>
            <a:r>
              <a:rPr lang="de-AT" sz="2000" dirty="0">
                <a:solidFill>
                  <a:schemeClr val="accent1"/>
                </a:solidFill>
                <a:latin typeface="+mj-lt"/>
                <a:ea typeface="+mj-ea"/>
              </a:rPr>
              <a:t> (PaaS)</a:t>
            </a:r>
          </a:p>
          <a:p>
            <a:pPr marL="257175" indent="-171450">
              <a:spcBef>
                <a:spcPts val="1800"/>
              </a:spcBef>
            </a:pPr>
            <a:endParaRPr lang="de-AT" sz="2000" dirty="0"/>
          </a:p>
        </p:txBody>
      </p:sp>
      <p:sp>
        <p:nvSpPr>
          <p:cNvPr id="9" name="Titel 29">
            <a:extLst>
              <a:ext uri="{FF2B5EF4-FFF2-40B4-BE49-F238E27FC236}">
                <a16:creationId xmlns:a16="http://schemas.microsoft.com/office/drawing/2014/main" id="{0AAE26A2-144E-43EF-AF6F-9038F7C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20574"/>
            <a:ext cx="8280400" cy="432048"/>
          </a:xfrm>
        </p:spPr>
        <p:txBody>
          <a:bodyPr/>
          <a:lstStyle/>
          <a:p>
            <a:r>
              <a:rPr lang="de-AT" dirty="0" err="1"/>
              <a:t>properties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</a:t>
            </a:r>
            <a:r>
              <a:rPr lang="de-AT" dirty="0" err="1"/>
              <a:t>hyper</a:t>
            </a:r>
            <a:r>
              <a:rPr lang="de-AT" dirty="0"/>
              <a:t> </a:t>
            </a:r>
            <a:r>
              <a:rPr lang="de-AT" dirty="0" err="1"/>
              <a:t>scaler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1F398-2B88-46BC-88D0-A0915F198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6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800" y="1383618"/>
            <a:ext cx="8280400" cy="25562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4000" dirty="0">
                <a:solidFill>
                  <a:schemeClr val="tx1"/>
                </a:solidFill>
              </a:rPr>
              <a:t>Microsoft Azure Stack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/>
              <a:t>powerd</a:t>
            </a:r>
            <a:r>
              <a:rPr lang="de-DE" sz="4000" dirty="0"/>
              <a:t> </a:t>
            </a:r>
            <a:r>
              <a:rPr lang="de-DE" sz="4000" dirty="0" err="1"/>
              <a:t>by</a:t>
            </a:r>
            <a:r>
              <a:rPr lang="de-DE" sz="4000" dirty="0"/>
              <a:t> HPE</a:t>
            </a:r>
            <a:br>
              <a:rPr lang="de-DE" sz="4000" dirty="0"/>
            </a:br>
            <a:r>
              <a:rPr lang="de-DE" sz="4000" dirty="0" err="1"/>
              <a:t>managed</a:t>
            </a:r>
            <a:r>
              <a:rPr lang="de-DE" sz="4000" dirty="0"/>
              <a:t> </a:t>
            </a:r>
            <a:r>
              <a:rPr lang="de-DE" sz="4000" dirty="0" err="1"/>
              <a:t>by</a:t>
            </a:r>
            <a:r>
              <a:rPr lang="de-DE" sz="4000" dirty="0"/>
              <a:t> ACP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15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51376B-98AB-48A9-A4F1-F2B49FBDC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ACB9D4-45FC-47C8-A57A-C817207FB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592" y="799821"/>
            <a:ext cx="7200800" cy="43327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32CB65-BD21-4D31-BF7A-C6AE9E86F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5"/>
          <a:stretch/>
        </p:blipFill>
        <p:spPr>
          <a:xfrm>
            <a:off x="899592" y="807554"/>
            <a:ext cx="7558328" cy="43359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18</a:t>
            </a:fld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3" name="Grafik 2" descr="Ein Bild, das Monitor, schwarz, Screenshot, Wand enthält.&#10;&#10;Mit sehr hoher Zuverlässigkeit generierte Beschreibung">
            <a:extLst>
              <a:ext uri="{FF2B5EF4-FFF2-40B4-BE49-F238E27FC236}">
                <a16:creationId xmlns:a16="http://schemas.microsoft.com/office/drawing/2014/main" id="{EC7328C9-9E0E-4AC1-9558-8158F8423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9"/>
          <a:stretch/>
        </p:blipFill>
        <p:spPr>
          <a:xfrm>
            <a:off x="1223628" y="843558"/>
            <a:ext cx="6873648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0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19</a:t>
            </a:fld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4" name="Grafik 3" descr="Ein Bild, das Monitor, Screenshot, schwarz, Bildschirm enthält.&#10;&#10;Mit sehr hoher Zuverlässigkeit generierte Beschreibung">
            <a:extLst>
              <a:ext uri="{FF2B5EF4-FFF2-40B4-BE49-F238E27FC236}">
                <a16:creationId xmlns:a16="http://schemas.microsoft.com/office/drawing/2014/main" id="{E9E1F555-47BB-4537-A342-13AB39E7B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75606"/>
            <a:ext cx="7677528" cy="3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3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en-US" dirty="0"/>
              <a:t>Speaker</a:t>
            </a:r>
            <a:endParaRPr lang="de-AT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2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CFFCF0-7000-4417-B6EB-C8CDF400F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sp>
        <p:nvSpPr>
          <p:cNvPr id="7" name="Inhaltsplatzhalter 30">
            <a:extLst>
              <a:ext uri="{FF2B5EF4-FFF2-40B4-BE49-F238E27FC236}">
                <a16:creationId xmlns:a16="http://schemas.microsoft.com/office/drawing/2014/main" id="{48751E14-56DC-47C6-929C-DDDDCADF3C66}"/>
              </a:ext>
            </a:extLst>
          </p:cNvPr>
          <p:cNvSpPr txBox="1">
            <a:spLocks/>
          </p:cNvSpPr>
          <p:nvPr/>
        </p:nvSpPr>
        <p:spPr>
          <a:xfrm>
            <a:off x="899592" y="3867894"/>
            <a:ext cx="4140460" cy="789992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DE" sz="2000" dirty="0"/>
              <a:t>Stefan Denninger, ACP</a:t>
            </a:r>
            <a:br>
              <a:rPr lang="de-DE" sz="2000" dirty="0"/>
            </a:br>
            <a:r>
              <a:rPr lang="de-DE" sz="2000" dirty="0"/>
              <a:t>P-CSA, Microsoft RD</a:t>
            </a:r>
            <a:br>
              <a:rPr lang="de-DE" sz="2000" dirty="0"/>
            </a:br>
            <a:r>
              <a:rPr lang="de-DE" sz="1200" dirty="0"/>
              <a:t>Community Lead </a:t>
            </a:r>
            <a:r>
              <a:rPr lang="de-DE" sz="1200" dirty="0" err="1"/>
              <a:t>ExpertsLiveAT</a:t>
            </a:r>
            <a:endParaRPr lang="de-DE" sz="2000" dirty="0"/>
          </a:p>
          <a:p>
            <a:pPr marL="257175" indent="-171450">
              <a:spcBef>
                <a:spcPts val="1800"/>
              </a:spcBef>
            </a:pPr>
            <a:endParaRPr lang="de-AT" sz="2000" dirty="0"/>
          </a:p>
        </p:txBody>
      </p:sp>
      <p:sp>
        <p:nvSpPr>
          <p:cNvPr id="8" name="Inhaltsplatzhalter 30">
            <a:extLst>
              <a:ext uri="{FF2B5EF4-FFF2-40B4-BE49-F238E27FC236}">
                <a16:creationId xmlns:a16="http://schemas.microsoft.com/office/drawing/2014/main" id="{74EC094D-2D61-4592-8330-0BD743F712FF}"/>
              </a:ext>
            </a:extLst>
          </p:cNvPr>
          <p:cNvSpPr txBox="1">
            <a:spLocks/>
          </p:cNvSpPr>
          <p:nvPr/>
        </p:nvSpPr>
        <p:spPr>
          <a:xfrm>
            <a:off x="4896036" y="3866047"/>
            <a:ext cx="3664658" cy="789992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/>
              <a:t>Cyrill Eigensatz, HPE</a:t>
            </a:r>
            <a:br>
              <a:rPr lang="de-AT" sz="2000" dirty="0"/>
            </a:br>
            <a:r>
              <a:rPr lang="de-AT" sz="2000" dirty="0"/>
              <a:t>Alliance Manager</a:t>
            </a:r>
          </a:p>
          <a:p>
            <a:pPr marL="257175" indent="-171450">
              <a:spcBef>
                <a:spcPts val="1800"/>
              </a:spcBef>
            </a:pPr>
            <a:endParaRPr lang="de-AT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5AE79-E926-4F35-B034-6094E7469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681145"/>
            <a:ext cx="1781742" cy="1781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Image result for cyrill eigensatz">
            <a:extLst>
              <a:ext uri="{FF2B5EF4-FFF2-40B4-BE49-F238E27FC236}">
                <a16:creationId xmlns:a16="http://schemas.microsoft.com/office/drawing/2014/main" id="{EE652B77-1C14-440C-A48D-B385A6C32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 bwMode="auto">
          <a:xfrm>
            <a:off x="5220072" y="1583872"/>
            <a:ext cx="1849501" cy="1940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0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20</a:t>
            </a:fld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3" name="Grafik 2" descr="Ein Bild, das schwarz, Text, sitzend enthält.&#10;&#10;Mit hoher Zuverlässigkeit generierte Beschreibung">
            <a:extLst>
              <a:ext uri="{FF2B5EF4-FFF2-40B4-BE49-F238E27FC236}">
                <a16:creationId xmlns:a16="http://schemas.microsoft.com/office/drawing/2014/main" id="{85622247-ED71-4753-8718-0D68CFC3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0"/>
            <a:ext cx="6142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21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ACB9D4-45FC-47C8-A57A-C817207FB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275606"/>
            <a:ext cx="5530719" cy="33278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832CB65-BD21-4D31-BF7A-C6AE9E86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45"/>
          <a:stretch/>
        </p:blipFill>
        <p:spPr>
          <a:xfrm>
            <a:off x="3949132" y="915566"/>
            <a:ext cx="5508612" cy="30963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EFC040-19AA-4D8E-A27B-5D54FC3A4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963" y="446362"/>
            <a:ext cx="8803472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</a:pPr>
            <a:r>
              <a:rPr lang="en-US" sz="2100" b="1" dirty="0">
                <a:solidFill>
                  <a:prstClr val="black"/>
                </a:solidFill>
                <a:latin typeface="Arial" panose="020B0604020202020204"/>
              </a:rPr>
              <a:t>The Azure Hybrid Cloud Challenge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EE671-6761-4089-AF92-D514E879BA9D}"/>
              </a:ext>
            </a:extLst>
          </p:cNvPr>
          <p:cNvSpPr txBox="1"/>
          <p:nvPr/>
        </p:nvSpPr>
        <p:spPr>
          <a:xfrm>
            <a:off x="413026" y="664364"/>
            <a:ext cx="88858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500" dirty="0">
                <a:solidFill>
                  <a:prstClr val="black"/>
                </a:solidFill>
                <a:latin typeface="Arial" panose="020B0604020202020204"/>
              </a:rPr>
              <a:t>The operational challenge to consistently manage Hybrid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13D8-896F-460C-8F6A-5E0D5737E02F}"/>
              </a:ext>
            </a:extLst>
          </p:cNvPr>
          <p:cNvSpPr txBox="1"/>
          <p:nvPr/>
        </p:nvSpPr>
        <p:spPr>
          <a:xfrm>
            <a:off x="458737" y="1234282"/>
            <a:ext cx="29232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an organization moving to hybrid has differing levels of responsibilities depending on the platform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Azure public, Microsoft handles everything but the application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Azure Stack, the enterprise is expected to handle everything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hybrid cloud needs a consistent operations experience as well as a consistent API and portal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11E41-728E-48F5-90C3-E89DF15A0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03" y="962196"/>
            <a:ext cx="1636910" cy="94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E90F4-CAC5-4E8B-97B9-3F20D3F2D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51" y="1096351"/>
            <a:ext cx="1377294" cy="797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FEA1A-DEE2-475C-8E7B-171961A0DBF3}"/>
              </a:ext>
            </a:extLst>
          </p:cNvPr>
          <p:cNvSpPr txBox="1"/>
          <p:nvPr/>
        </p:nvSpPr>
        <p:spPr>
          <a:xfrm>
            <a:off x="4059959" y="1399897"/>
            <a:ext cx="730740" cy="371404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8626A-9E65-48FB-B136-C33FC2526E9D}"/>
              </a:ext>
            </a:extLst>
          </p:cNvPr>
          <p:cNvSpPr txBox="1"/>
          <p:nvPr/>
        </p:nvSpPr>
        <p:spPr>
          <a:xfrm>
            <a:off x="7573723" y="1259309"/>
            <a:ext cx="893283" cy="516828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On-Premises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D6FD9-5E45-498B-94C2-C7D9AA41C202}"/>
              </a:ext>
            </a:extLst>
          </p:cNvPr>
          <p:cNvSpPr/>
          <p:nvPr/>
        </p:nvSpPr>
        <p:spPr bwMode="auto">
          <a:xfrm>
            <a:off x="3735973" y="2282301"/>
            <a:ext cx="1536215" cy="334830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909" fontAlgn="base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11DE4-E046-4E1A-A48B-62092337DF76}"/>
              </a:ext>
            </a:extLst>
          </p:cNvPr>
          <p:cNvSpPr/>
          <p:nvPr/>
        </p:nvSpPr>
        <p:spPr bwMode="auto">
          <a:xfrm>
            <a:off x="3739875" y="3717480"/>
            <a:ext cx="1532312" cy="359555"/>
          </a:xfrm>
          <a:prstGeom prst="rect">
            <a:avLst/>
          </a:prstGeom>
          <a:solidFill>
            <a:srgbClr val="008D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C5242-89C6-4814-8ECA-40FAD7471678}"/>
              </a:ext>
            </a:extLst>
          </p:cNvPr>
          <p:cNvSpPr/>
          <p:nvPr/>
        </p:nvSpPr>
        <p:spPr bwMode="auto">
          <a:xfrm>
            <a:off x="3737923" y="3226935"/>
            <a:ext cx="1532312" cy="359555"/>
          </a:xfrm>
          <a:prstGeom prst="rect">
            <a:avLst/>
          </a:prstGeom>
          <a:solidFill>
            <a:srgbClr val="008D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Software Platform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29470-A6DB-4834-9ABD-8D860014EBF9}"/>
              </a:ext>
            </a:extLst>
          </p:cNvPr>
          <p:cNvSpPr/>
          <p:nvPr/>
        </p:nvSpPr>
        <p:spPr bwMode="auto">
          <a:xfrm>
            <a:off x="3737923" y="2741243"/>
            <a:ext cx="1532312" cy="359555"/>
          </a:xfrm>
          <a:prstGeom prst="rect">
            <a:avLst/>
          </a:prstGeom>
          <a:solidFill>
            <a:srgbClr val="008D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IaaS, PaaS, SaaS services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8861E9-63EB-4DC3-9FEF-B8B19199E45C}"/>
              </a:ext>
            </a:extLst>
          </p:cNvPr>
          <p:cNvSpPr/>
          <p:nvPr/>
        </p:nvSpPr>
        <p:spPr bwMode="auto">
          <a:xfrm>
            <a:off x="7180356" y="2282301"/>
            <a:ext cx="1536215" cy="334830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909" fontAlgn="base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FBC58-C124-4B48-A007-C8C5030C14B7}"/>
              </a:ext>
            </a:extLst>
          </p:cNvPr>
          <p:cNvSpPr/>
          <p:nvPr/>
        </p:nvSpPr>
        <p:spPr bwMode="auto">
          <a:xfrm>
            <a:off x="7184258" y="3717480"/>
            <a:ext cx="1532312" cy="359555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7E95D-1DFA-4EAE-B62A-0B6038A7A744}"/>
              </a:ext>
            </a:extLst>
          </p:cNvPr>
          <p:cNvSpPr/>
          <p:nvPr/>
        </p:nvSpPr>
        <p:spPr bwMode="auto">
          <a:xfrm>
            <a:off x="7180355" y="4204703"/>
            <a:ext cx="1525398" cy="376361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9198" rIns="0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Datacenter</a:t>
            </a:r>
            <a:endParaRPr lang="en-US" sz="525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A5162-C659-46D9-BD64-02FC95CD8B92}"/>
              </a:ext>
            </a:extLst>
          </p:cNvPr>
          <p:cNvSpPr/>
          <p:nvPr/>
        </p:nvSpPr>
        <p:spPr bwMode="auto">
          <a:xfrm>
            <a:off x="7182307" y="3226935"/>
            <a:ext cx="1532312" cy="359555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Software Platform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78C7A-26B7-4EE8-B54D-F72B9F6C2839}"/>
              </a:ext>
            </a:extLst>
          </p:cNvPr>
          <p:cNvSpPr/>
          <p:nvPr/>
        </p:nvSpPr>
        <p:spPr bwMode="auto">
          <a:xfrm>
            <a:off x="7182307" y="2741243"/>
            <a:ext cx="1532312" cy="359555"/>
          </a:xfrm>
          <a:prstGeom prst="rect">
            <a:avLst/>
          </a:prstGeom>
          <a:solidFill>
            <a:srgbClr val="01A98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IaaS, PaaS, SaaS services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404FE-D138-42CC-93C4-F146F5EBED65}"/>
              </a:ext>
            </a:extLst>
          </p:cNvPr>
          <p:cNvSpPr/>
          <p:nvPr/>
        </p:nvSpPr>
        <p:spPr bwMode="auto">
          <a:xfrm>
            <a:off x="3737923" y="4204703"/>
            <a:ext cx="1532312" cy="359555"/>
          </a:xfrm>
          <a:prstGeom prst="rect">
            <a:avLst/>
          </a:prstGeom>
          <a:solidFill>
            <a:srgbClr val="008D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97" tIns="149198" rIns="186497" bIns="1491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19"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Datacenter</a:t>
            </a:r>
            <a:endParaRPr lang="en-US" sz="788" b="1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FF441BD-D13C-43DE-8A64-D5BB3C0FA235}"/>
              </a:ext>
            </a:extLst>
          </p:cNvPr>
          <p:cNvSpPr/>
          <p:nvPr/>
        </p:nvSpPr>
        <p:spPr>
          <a:xfrm>
            <a:off x="5318821" y="2746164"/>
            <a:ext cx="152837" cy="1818094"/>
          </a:xfrm>
          <a:prstGeom prst="rightBrace">
            <a:avLst>
              <a:gd name="adj1" fmla="val 8333"/>
              <a:gd name="adj2" fmla="val 87838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b="1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CB159-BBC7-476A-99D4-5A707552C432}"/>
              </a:ext>
            </a:extLst>
          </p:cNvPr>
          <p:cNvSpPr txBox="1"/>
          <p:nvPr/>
        </p:nvSpPr>
        <p:spPr>
          <a:xfrm>
            <a:off x="5588822" y="4218399"/>
            <a:ext cx="14398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/>
                </a:solidFill>
                <a:latin typeface="Arial" panose="020B0604020202020204"/>
                <a:cs typeface="Arial" panose="020B0604020202020204" pitchFamily="34" charset="0"/>
              </a:rPr>
              <a:t>Managed by Microsoft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4D49C7E-F0F2-43CB-90A8-0315803E8EB2}"/>
              </a:ext>
            </a:extLst>
          </p:cNvPr>
          <p:cNvSpPr/>
          <p:nvPr/>
        </p:nvSpPr>
        <p:spPr>
          <a:xfrm>
            <a:off x="5331670" y="2344654"/>
            <a:ext cx="152837" cy="30959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b="1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C824E2-64B5-4F46-8F84-E3925CFC9BF2}"/>
              </a:ext>
            </a:extLst>
          </p:cNvPr>
          <p:cNvSpPr txBox="1"/>
          <p:nvPr/>
        </p:nvSpPr>
        <p:spPr>
          <a:xfrm>
            <a:off x="5513367" y="2309179"/>
            <a:ext cx="14398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Arial" panose="020B0604020202020204"/>
                <a:cs typeface="Arial" panose="020B0604020202020204" pitchFamily="34" charset="0"/>
              </a:rPr>
              <a:t>Managed by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Arial" panose="020B0604020202020204"/>
                <a:cs typeface="Arial" panose="020B0604020202020204" pitchFamily="34" charset="0"/>
              </a:rPr>
              <a:t>HPE &amp; Partners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263B7D9F-F504-454F-B419-241B9BD65D6C}"/>
              </a:ext>
            </a:extLst>
          </p:cNvPr>
          <p:cNvSpPr/>
          <p:nvPr/>
        </p:nvSpPr>
        <p:spPr>
          <a:xfrm rot="10800000">
            <a:off x="6944216" y="2187646"/>
            <a:ext cx="148268" cy="2375541"/>
          </a:xfrm>
          <a:prstGeom prst="rightBrace">
            <a:avLst>
              <a:gd name="adj1" fmla="val 8333"/>
              <a:gd name="adj2" fmla="val 90696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b="1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0DCEEF84-6B3E-419A-81FD-F5E1CA4FA0AF}"/>
              </a:ext>
            </a:extLst>
          </p:cNvPr>
          <p:cNvSpPr txBox="1"/>
          <p:nvPr/>
        </p:nvSpPr>
        <p:spPr>
          <a:xfrm>
            <a:off x="5902444" y="1071176"/>
            <a:ext cx="1364123" cy="350629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341">
              <a:lnSpc>
                <a:spcPct val="90000"/>
              </a:lnSpc>
              <a:defRPr/>
            </a:pPr>
            <a:r>
              <a:rPr lang="en-US" sz="900" kern="0" dirty="0">
                <a:solidFill>
                  <a:srgbClr val="2AD2C9">
                    <a:lumMod val="75000"/>
                  </a:srgb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Developers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0CB5FF-A63D-4E9D-A820-A6F7C9693648}"/>
              </a:ext>
            </a:extLst>
          </p:cNvPr>
          <p:cNvGrpSpPr/>
          <p:nvPr/>
        </p:nvGrpSpPr>
        <p:grpSpPr>
          <a:xfrm>
            <a:off x="5748031" y="1103564"/>
            <a:ext cx="250418" cy="250417"/>
            <a:chOff x="5351463" y="-1733550"/>
            <a:chExt cx="1208088" cy="1208087"/>
          </a:xfrm>
          <a:solidFill>
            <a:srgbClr val="006EBD">
              <a:lumMod val="40000"/>
              <a:lumOff val="60000"/>
            </a:srgbClr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2CC89B-3735-4D84-9C79-4B5FD74A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251" y="-1408113"/>
              <a:ext cx="287338" cy="2952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3341">
                <a:defRPr/>
              </a:pPr>
              <a:endParaRPr lang="en-US" sz="1350" kern="0" dirty="0">
                <a:solidFill>
                  <a:srgbClr val="505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5B25259-0B3F-47B8-9E6A-9F7E30FE77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1463" y="-1733550"/>
              <a:ext cx="1208088" cy="1208087"/>
            </a:xfrm>
            <a:custGeom>
              <a:avLst/>
              <a:gdLst>
                <a:gd name="T0" fmla="*/ 160 w 319"/>
                <a:gd name="T1" fmla="*/ 0 h 319"/>
                <a:gd name="T2" fmla="*/ 0 w 319"/>
                <a:gd name="T3" fmla="*/ 160 h 319"/>
                <a:gd name="T4" fmla="*/ 104 w 319"/>
                <a:gd name="T5" fmla="*/ 309 h 319"/>
                <a:gd name="T6" fmla="*/ 160 w 319"/>
                <a:gd name="T7" fmla="*/ 319 h 319"/>
                <a:gd name="T8" fmla="*/ 215 w 319"/>
                <a:gd name="T9" fmla="*/ 309 h 319"/>
                <a:gd name="T10" fmla="*/ 319 w 319"/>
                <a:gd name="T11" fmla="*/ 160 h 319"/>
                <a:gd name="T12" fmla="*/ 160 w 319"/>
                <a:gd name="T13" fmla="*/ 0 h 319"/>
                <a:gd name="T14" fmla="*/ 223 w 319"/>
                <a:gd name="T15" fmla="*/ 285 h 319"/>
                <a:gd name="T16" fmla="*/ 223 w 319"/>
                <a:gd name="T17" fmla="*/ 196 h 319"/>
                <a:gd name="T18" fmla="*/ 199 w 319"/>
                <a:gd name="T19" fmla="*/ 172 h 319"/>
                <a:gd name="T20" fmla="*/ 120 w 319"/>
                <a:gd name="T21" fmla="*/ 172 h 319"/>
                <a:gd name="T22" fmla="*/ 96 w 319"/>
                <a:gd name="T23" fmla="*/ 196 h 319"/>
                <a:gd name="T24" fmla="*/ 96 w 319"/>
                <a:gd name="T25" fmla="*/ 285 h 319"/>
                <a:gd name="T26" fmla="*/ 18 w 319"/>
                <a:gd name="T27" fmla="*/ 160 h 319"/>
                <a:gd name="T28" fmla="*/ 160 w 319"/>
                <a:gd name="T29" fmla="*/ 18 h 319"/>
                <a:gd name="T30" fmla="*/ 301 w 319"/>
                <a:gd name="T31" fmla="*/ 160 h 319"/>
                <a:gd name="T32" fmla="*/ 223 w 319"/>
                <a:gd name="T33" fmla="*/ 28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9" h="319">
                  <a:moveTo>
                    <a:pt x="160" y="0"/>
                  </a:moveTo>
                  <a:cubicBezTo>
                    <a:pt x="71" y="0"/>
                    <a:pt x="0" y="71"/>
                    <a:pt x="0" y="160"/>
                  </a:cubicBezTo>
                  <a:cubicBezTo>
                    <a:pt x="0" y="228"/>
                    <a:pt x="43" y="287"/>
                    <a:pt x="104" y="309"/>
                  </a:cubicBezTo>
                  <a:cubicBezTo>
                    <a:pt x="121" y="316"/>
                    <a:pt x="140" y="319"/>
                    <a:pt x="160" y="319"/>
                  </a:cubicBezTo>
                  <a:cubicBezTo>
                    <a:pt x="179" y="319"/>
                    <a:pt x="198" y="316"/>
                    <a:pt x="215" y="309"/>
                  </a:cubicBezTo>
                  <a:cubicBezTo>
                    <a:pt x="276" y="287"/>
                    <a:pt x="319" y="228"/>
                    <a:pt x="319" y="160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223" y="285"/>
                  </a:moveTo>
                  <a:cubicBezTo>
                    <a:pt x="223" y="197"/>
                    <a:pt x="223" y="196"/>
                    <a:pt x="223" y="196"/>
                  </a:cubicBezTo>
                  <a:cubicBezTo>
                    <a:pt x="223" y="183"/>
                    <a:pt x="212" y="172"/>
                    <a:pt x="199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07" y="172"/>
                    <a:pt x="96" y="183"/>
                    <a:pt x="96" y="196"/>
                  </a:cubicBezTo>
                  <a:cubicBezTo>
                    <a:pt x="96" y="243"/>
                    <a:pt x="96" y="270"/>
                    <a:pt x="96" y="285"/>
                  </a:cubicBezTo>
                  <a:cubicBezTo>
                    <a:pt x="50" y="262"/>
                    <a:pt x="18" y="215"/>
                    <a:pt x="18" y="160"/>
                  </a:cubicBezTo>
                  <a:cubicBezTo>
                    <a:pt x="18" y="81"/>
                    <a:pt x="81" y="18"/>
                    <a:pt x="160" y="18"/>
                  </a:cubicBezTo>
                  <a:cubicBezTo>
                    <a:pt x="238" y="18"/>
                    <a:pt x="301" y="81"/>
                    <a:pt x="301" y="160"/>
                  </a:cubicBezTo>
                  <a:cubicBezTo>
                    <a:pt x="301" y="215"/>
                    <a:pt x="269" y="262"/>
                    <a:pt x="223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3341">
                <a:defRPr/>
              </a:pPr>
              <a:endParaRPr lang="en-US" sz="1350" kern="0" dirty="0">
                <a:solidFill>
                  <a:srgbClr val="505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100">
            <a:extLst>
              <a:ext uri="{FF2B5EF4-FFF2-40B4-BE49-F238E27FC236}">
                <a16:creationId xmlns:a16="http://schemas.microsoft.com/office/drawing/2014/main" id="{438E328E-5E7F-4B11-8207-0AADEF1BD1DD}"/>
              </a:ext>
            </a:extLst>
          </p:cNvPr>
          <p:cNvSpPr txBox="1"/>
          <p:nvPr/>
        </p:nvSpPr>
        <p:spPr>
          <a:xfrm>
            <a:off x="5586291" y="1398495"/>
            <a:ext cx="1226867" cy="36702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90000"/>
              </a:lnSpc>
              <a:spcAft>
                <a:spcPts val="450"/>
              </a:spcAft>
            </a:pPr>
            <a:r>
              <a:rPr lang="en-US" sz="1050" dirty="0">
                <a:solidFill>
                  <a:srgbClr val="2AD2C9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</a:p>
        </p:txBody>
      </p:sp>
      <p:sp>
        <p:nvSpPr>
          <p:cNvPr id="30" name="Circle: Hollow 54">
            <a:extLst>
              <a:ext uri="{FF2B5EF4-FFF2-40B4-BE49-F238E27FC236}">
                <a16:creationId xmlns:a16="http://schemas.microsoft.com/office/drawing/2014/main" id="{6D6F9F3E-4CD7-4698-8B4B-42B54E1BBC9A}"/>
              </a:ext>
            </a:extLst>
          </p:cNvPr>
          <p:cNvSpPr/>
          <p:nvPr/>
        </p:nvSpPr>
        <p:spPr>
          <a:xfrm>
            <a:off x="5508513" y="892753"/>
            <a:ext cx="1314690" cy="1314690"/>
          </a:xfrm>
          <a:prstGeom prst="donut">
            <a:avLst>
              <a:gd name="adj" fmla="val 5409"/>
            </a:avLst>
          </a:prstGeom>
          <a:solidFill>
            <a:schemeClr val="accent2"/>
          </a:solidFill>
          <a:ln w="12700" cap="flat" cmpd="sng" algn="ctr">
            <a:solidFill>
              <a:srgbClr val="75D2F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12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E620D9-2462-4031-8218-17B9C5C6F687}"/>
              </a:ext>
            </a:extLst>
          </p:cNvPr>
          <p:cNvCxnSpPr/>
          <p:nvPr/>
        </p:nvCxnSpPr>
        <p:spPr>
          <a:xfrm flipH="1">
            <a:off x="5120240" y="1696808"/>
            <a:ext cx="187813" cy="0"/>
          </a:xfrm>
          <a:prstGeom prst="line">
            <a:avLst/>
          </a:prstGeom>
          <a:solidFill>
            <a:srgbClr val="75D2F0"/>
          </a:solidFill>
          <a:ln w="38100" cap="flat" cmpd="sng" algn="ctr">
            <a:solidFill>
              <a:srgbClr val="75D2F0"/>
            </a:solidFill>
            <a:prstDash val="solid"/>
            <a:miter lim="800000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95477F7-B035-4301-9D14-2ED5D16E6120}"/>
              </a:ext>
            </a:extLst>
          </p:cNvPr>
          <p:cNvSpPr/>
          <p:nvPr/>
        </p:nvSpPr>
        <p:spPr>
          <a:xfrm flipH="1">
            <a:off x="5272586" y="1651563"/>
            <a:ext cx="75455" cy="90490"/>
          </a:xfrm>
          <a:prstGeom prst="ellipse">
            <a:avLst/>
          </a:prstGeom>
          <a:solidFill>
            <a:srgbClr val="75D2F0"/>
          </a:solidFill>
          <a:ln w="12700" cap="flat" cmpd="sng" algn="ctr">
            <a:solidFill>
              <a:srgbClr val="75D2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Image result for azure portal">
            <a:extLst>
              <a:ext uri="{FF2B5EF4-FFF2-40B4-BE49-F238E27FC236}">
                <a16:creationId xmlns:a16="http://schemas.microsoft.com/office/drawing/2014/main" id="{D5CF1631-E086-49A5-AA0E-EAA81905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12" y="1231858"/>
            <a:ext cx="375626" cy="2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137079-AB60-4937-983F-51D38E78991D}"/>
              </a:ext>
            </a:extLst>
          </p:cNvPr>
          <p:cNvCxnSpPr>
            <a:cxnSpLocks/>
          </p:cNvCxnSpPr>
          <p:nvPr/>
        </p:nvCxnSpPr>
        <p:spPr>
          <a:xfrm flipH="1">
            <a:off x="5371580" y="1651563"/>
            <a:ext cx="162231" cy="52763"/>
          </a:xfrm>
          <a:prstGeom prst="line">
            <a:avLst/>
          </a:prstGeom>
          <a:solidFill>
            <a:srgbClr val="75D2F0"/>
          </a:solidFill>
          <a:ln w="38100" cap="flat" cmpd="sng" algn="ctr">
            <a:solidFill>
              <a:srgbClr val="006EBD">
                <a:lumMod val="40000"/>
                <a:lumOff val="60000"/>
              </a:srgbClr>
            </a:solidFill>
            <a:prstDash val="sysDot"/>
            <a:miter lim="800000"/>
          </a:ln>
          <a:effectLst/>
        </p:spPr>
      </p:cxnSp>
      <p:sp>
        <p:nvSpPr>
          <p:cNvPr id="35" name="Freeform: Shape 59">
            <a:extLst>
              <a:ext uri="{FF2B5EF4-FFF2-40B4-BE49-F238E27FC236}">
                <a16:creationId xmlns:a16="http://schemas.microsoft.com/office/drawing/2014/main" id="{2451EBB8-0BDD-4F6D-B62B-DE6F8FC816C1}"/>
              </a:ext>
            </a:extLst>
          </p:cNvPr>
          <p:cNvSpPr/>
          <p:nvPr/>
        </p:nvSpPr>
        <p:spPr>
          <a:xfrm>
            <a:off x="5282957" y="1628359"/>
            <a:ext cx="96648" cy="137031"/>
          </a:xfrm>
          <a:custGeom>
            <a:avLst/>
            <a:gdLst>
              <a:gd name="connsiteX0" fmla="*/ 41090 w 141164"/>
              <a:gd name="connsiteY0" fmla="*/ 0 h 200148"/>
              <a:gd name="connsiteX1" fmla="*/ 141164 w 141164"/>
              <a:gd name="connsiteY1" fmla="*/ 100074 h 200148"/>
              <a:gd name="connsiteX2" fmla="*/ 41090 w 141164"/>
              <a:gd name="connsiteY2" fmla="*/ 200148 h 200148"/>
              <a:gd name="connsiteX3" fmla="*/ 4051 w 141164"/>
              <a:gd name="connsiteY3" fmla="*/ 192670 h 200148"/>
              <a:gd name="connsiteX4" fmla="*/ 8812 w 141164"/>
              <a:gd name="connsiteY4" fmla="*/ 174473 h 200148"/>
              <a:gd name="connsiteX5" fmla="*/ 9473 w 141164"/>
              <a:gd name="connsiteY5" fmla="*/ 174919 h 200148"/>
              <a:gd name="connsiteX6" fmla="*/ 41090 w 141164"/>
              <a:gd name="connsiteY6" fmla="*/ 181302 h 200148"/>
              <a:gd name="connsiteX7" fmla="*/ 122318 w 141164"/>
              <a:gd name="connsiteY7" fmla="*/ 100074 h 200148"/>
              <a:gd name="connsiteX8" fmla="*/ 41090 w 141164"/>
              <a:gd name="connsiteY8" fmla="*/ 18846 h 200148"/>
              <a:gd name="connsiteX9" fmla="*/ 9473 w 141164"/>
              <a:gd name="connsiteY9" fmla="*/ 25229 h 200148"/>
              <a:gd name="connsiteX10" fmla="*/ 5719 w 141164"/>
              <a:gd name="connsiteY10" fmla="*/ 27760 h 200148"/>
              <a:gd name="connsiteX11" fmla="*/ 0 w 141164"/>
              <a:gd name="connsiteY11" fmla="*/ 9305 h 200148"/>
              <a:gd name="connsiteX12" fmla="*/ 2137 w 141164"/>
              <a:gd name="connsiteY12" fmla="*/ 7864 h 200148"/>
              <a:gd name="connsiteX13" fmla="*/ 41090 w 141164"/>
              <a:gd name="connsiteY13" fmla="*/ 0 h 2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1164" h="200148">
                <a:moveTo>
                  <a:pt x="41090" y="0"/>
                </a:moveTo>
                <a:cubicBezTo>
                  <a:pt x="96359" y="0"/>
                  <a:pt x="141164" y="44805"/>
                  <a:pt x="141164" y="100074"/>
                </a:cubicBezTo>
                <a:cubicBezTo>
                  <a:pt x="141164" y="155343"/>
                  <a:pt x="96359" y="200148"/>
                  <a:pt x="41090" y="200148"/>
                </a:cubicBezTo>
                <a:lnTo>
                  <a:pt x="4051" y="192670"/>
                </a:lnTo>
                <a:lnTo>
                  <a:pt x="8812" y="174473"/>
                </a:lnTo>
                <a:lnTo>
                  <a:pt x="9473" y="174919"/>
                </a:lnTo>
                <a:cubicBezTo>
                  <a:pt x="19191" y="179029"/>
                  <a:pt x="29875" y="181302"/>
                  <a:pt x="41090" y="181302"/>
                </a:cubicBezTo>
                <a:cubicBezTo>
                  <a:pt x="85951" y="181302"/>
                  <a:pt x="122318" y="144935"/>
                  <a:pt x="122318" y="100074"/>
                </a:cubicBezTo>
                <a:cubicBezTo>
                  <a:pt x="122318" y="55213"/>
                  <a:pt x="85951" y="18846"/>
                  <a:pt x="41090" y="18846"/>
                </a:cubicBezTo>
                <a:cubicBezTo>
                  <a:pt x="29875" y="18846"/>
                  <a:pt x="19191" y="21119"/>
                  <a:pt x="9473" y="25229"/>
                </a:cubicBezTo>
                <a:lnTo>
                  <a:pt x="5719" y="27760"/>
                </a:lnTo>
                <a:lnTo>
                  <a:pt x="0" y="9305"/>
                </a:lnTo>
                <a:lnTo>
                  <a:pt x="2137" y="7864"/>
                </a:lnTo>
                <a:cubicBezTo>
                  <a:pt x="14110" y="2800"/>
                  <a:pt x="27273" y="0"/>
                  <a:pt x="41090" y="0"/>
                </a:cubicBezTo>
                <a:close/>
              </a:path>
            </a:pathLst>
          </a:custGeom>
          <a:solidFill>
            <a:srgbClr val="006EBD">
              <a:lumMod val="40000"/>
              <a:lumOff val="60000"/>
            </a:srgbClr>
          </a:solidFill>
          <a:ln w="12700" cap="flat" cmpd="sng" algn="ctr">
            <a:solidFill>
              <a:srgbClr val="006EBD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6C6ADF-8AE5-434C-9926-491F18D0D66C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5117437" y="1346673"/>
            <a:ext cx="398285" cy="72019"/>
          </a:xfrm>
          <a:prstGeom prst="line">
            <a:avLst/>
          </a:prstGeom>
          <a:solidFill>
            <a:srgbClr val="75D2F0"/>
          </a:solidFill>
          <a:ln w="38100" cap="flat" cmpd="sng" algn="ctr">
            <a:solidFill>
              <a:srgbClr val="006EBD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E1CB05-9917-490F-9492-522F0EE7D577}"/>
              </a:ext>
            </a:extLst>
          </p:cNvPr>
          <p:cNvSpPr txBox="1"/>
          <p:nvPr/>
        </p:nvSpPr>
        <p:spPr>
          <a:xfrm>
            <a:off x="5091428" y="1685625"/>
            <a:ext cx="456601" cy="335112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788" kern="0" dirty="0">
                <a:solidFill>
                  <a:srgbClr val="006EBD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5D1554-E02D-4D16-885E-304A87417736}"/>
              </a:ext>
            </a:extLst>
          </p:cNvPr>
          <p:cNvSpPr txBox="1"/>
          <p:nvPr/>
        </p:nvSpPr>
        <p:spPr>
          <a:xfrm>
            <a:off x="4933976" y="1139945"/>
            <a:ext cx="765788" cy="335112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788" kern="0" dirty="0">
                <a:solidFill>
                  <a:srgbClr val="0070C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Portal</a:t>
            </a:r>
          </a:p>
        </p:txBody>
      </p:sp>
      <p:pic>
        <p:nvPicPr>
          <p:cNvPr id="39" name="Picture 2" descr="Image result for azure portal">
            <a:extLst>
              <a:ext uri="{FF2B5EF4-FFF2-40B4-BE49-F238E27FC236}">
                <a16:creationId xmlns:a16="http://schemas.microsoft.com/office/drawing/2014/main" id="{27C6E20C-E5DD-4486-9175-EA9FAA1A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53" y="1230634"/>
            <a:ext cx="375626" cy="2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1A4BEF8-303A-4C49-8AF7-394FB98189F0}"/>
              </a:ext>
            </a:extLst>
          </p:cNvPr>
          <p:cNvGrpSpPr/>
          <p:nvPr/>
        </p:nvGrpSpPr>
        <p:grpSpPr>
          <a:xfrm flipH="1">
            <a:off x="6767495" y="1593852"/>
            <a:ext cx="413572" cy="137031"/>
            <a:chOff x="9248232" y="1758772"/>
            <a:chExt cx="604064" cy="20014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A8626E-5F94-413F-8AA6-B01F298EF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8232" y="1858748"/>
              <a:ext cx="274320" cy="0"/>
            </a:xfrm>
            <a:prstGeom prst="line">
              <a:avLst/>
            </a:prstGeom>
            <a:solidFill>
              <a:srgbClr val="75D2F0"/>
            </a:solidFill>
            <a:ln w="38100" cap="flat" cmpd="sng" algn="ctr">
              <a:solidFill>
                <a:srgbClr val="75D2F0"/>
              </a:solidFill>
              <a:prstDash val="solid"/>
              <a:miter lim="800000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91280D8-DD0A-4D60-BB52-B72CDC18F4D0}"/>
                </a:ext>
              </a:extLst>
            </p:cNvPr>
            <p:cNvSpPr/>
            <p:nvPr/>
          </p:nvSpPr>
          <p:spPr>
            <a:xfrm flipH="1">
              <a:off x="9470749" y="1792663"/>
              <a:ext cx="110210" cy="132170"/>
            </a:xfrm>
            <a:prstGeom prst="ellipse">
              <a:avLst/>
            </a:prstGeom>
            <a:solidFill>
              <a:srgbClr val="75D2F0"/>
            </a:solidFill>
            <a:ln w="12700" cap="flat" cmpd="sng" algn="ctr">
              <a:solidFill>
                <a:srgbClr val="75D2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CB9735-3B7D-4C02-9D02-F76CE8BA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5341" y="1792663"/>
              <a:ext cx="236955" cy="77066"/>
            </a:xfrm>
            <a:prstGeom prst="line">
              <a:avLst/>
            </a:prstGeom>
            <a:solidFill>
              <a:srgbClr val="75D2F0"/>
            </a:solidFill>
            <a:ln w="38100" cap="flat" cmpd="sng" algn="ctr">
              <a:solidFill>
                <a:srgbClr val="006EBD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</p:cxnSp>
        <p:sp>
          <p:nvSpPr>
            <p:cNvPr id="44" name="Freeform: Shape 68">
              <a:extLst>
                <a:ext uri="{FF2B5EF4-FFF2-40B4-BE49-F238E27FC236}">
                  <a16:creationId xmlns:a16="http://schemas.microsoft.com/office/drawing/2014/main" id="{4E28D520-E30D-4E51-B017-F319DF681A54}"/>
                </a:ext>
              </a:extLst>
            </p:cNvPr>
            <p:cNvSpPr/>
            <p:nvPr/>
          </p:nvSpPr>
          <p:spPr>
            <a:xfrm>
              <a:off x="9485896" y="1758772"/>
              <a:ext cx="141164" cy="200148"/>
            </a:xfrm>
            <a:custGeom>
              <a:avLst/>
              <a:gdLst>
                <a:gd name="connsiteX0" fmla="*/ 41090 w 141164"/>
                <a:gd name="connsiteY0" fmla="*/ 0 h 200148"/>
                <a:gd name="connsiteX1" fmla="*/ 141164 w 141164"/>
                <a:gd name="connsiteY1" fmla="*/ 100074 h 200148"/>
                <a:gd name="connsiteX2" fmla="*/ 41090 w 141164"/>
                <a:gd name="connsiteY2" fmla="*/ 200148 h 200148"/>
                <a:gd name="connsiteX3" fmla="*/ 4051 w 141164"/>
                <a:gd name="connsiteY3" fmla="*/ 192670 h 200148"/>
                <a:gd name="connsiteX4" fmla="*/ 8812 w 141164"/>
                <a:gd name="connsiteY4" fmla="*/ 174473 h 200148"/>
                <a:gd name="connsiteX5" fmla="*/ 9473 w 141164"/>
                <a:gd name="connsiteY5" fmla="*/ 174919 h 200148"/>
                <a:gd name="connsiteX6" fmla="*/ 41090 w 141164"/>
                <a:gd name="connsiteY6" fmla="*/ 181302 h 200148"/>
                <a:gd name="connsiteX7" fmla="*/ 122318 w 141164"/>
                <a:gd name="connsiteY7" fmla="*/ 100074 h 200148"/>
                <a:gd name="connsiteX8" fmla="*/ 41090 w 141164"/>
                <a:gd name="connsiteY8" fmla="*/ 18846 h 200148"/>
                <a:gd name="connsiteX9" fmla="*/ 9473 w 141164"/>
                <a:gd name="connsiteY9" fmla="*/ 25229 h 200148"/>
                <a:gd name="connsiteX10" fmla="*/ 5719 w 141164"/>
                <a:gd name="connsiteY10" fmla="*/ 27760 h 200148"/>
                <a:gd name="connsiteX11" fmla="*/ 0 w 141164"/>
                <a:gd name="connsiteY11" fmla="*/ 9305 h 200148"/>
                <a:gd name="connsiteX12" fmla="*/ 2137 w 141164"/>
                <a:gd name="connsiteY12" fmla="*/ 7864 h 200148"/>
                <a:gd name="connsiteX13" fmla="*/ 41090 w 141164"/>
                <a:gd name="connsiteY13" fmla="*/ 0 h 20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1164" h="200148">
                  <a:moveTo>
                    <a:pt x="41090" y="0"/>
                  </a:moveTo>
                  <a:cubicBezTo>
                    <a:pt x="96359" y="0"/>
                    <a:pt x="141164" y="44805"/>
                    <a:pt x="141164" y="100074"/>
                  </a:cubicBezTo>
                  <a:cubicBezTo>
                    <a:pt x="141164" y="155343"/>
                    <a:pt x="96359" y="200148"/>
                    <a:pt x="41090" y="200148"/>
                  </a:cubicBezTo>
                  <a:lnTo>
                    <a:pt x="4051" y="192670"/>
                  </a:lnTo>
                  <a:lnTo>
                    <a:pt x="8812" y="174473"/>
                  </a:lnTo>
                  <a:lnTo>
                    <a:pt x="9473" y="174919"/>
                  </a:lnTo>
                  <a:cubicBezTo>
                    <a:pt x="19191" y="179029"/>
                    <a:pt x="29875" y="181302"/>
                    <a:pt x="41090" y="181302"/>
                  </a:cubicBezTo>
                  <a:cubicBezTo>
                    <a:pt x="85951" y="181302"/>
                    <a:pt x="122318" y="144935"/>
                    <a:pt x="122318" y="100074"/>
                  </a:cubicBezTo>
                  <a:cubicBezTo>
                    <a:pt x="122318" y="55213"/>
                    <a:pt x="85951" y="18846"/>
                    <a:pt x="41090" y="18846"/>
                  </a:cubicBezTo>
                  <a:cubicBezTo>
                    <a:pt x="29875" y="18846"/>
                    <a:pt x="19191" y="21119"/>
                    <a:pt x="9473" y="25229"/>
                  </a:cubicBezTo>
                  <a:lnTo>
                    <a:pt x="5719" y="27760"/>
                  </a:lnTo>
                  <a:lnTo>
                    <a:pt x="0" y="9305"/>
                  </a:lnTo>
                  <a:lnTo>
                    <a:pt x="2137" y="7864"/>
                  </a:lnTo>
                  <a:cubicBezTo>
                    <a:pt x="14110" y="2800"/>
                    <a:pt x="27273" y="0"/>
                    <a:pt x="41090" y="0"/>
                  </a:cubicBezTo>
                  <a:close/>
                </a:path>
              </a:pathLst>
            </a:custGeom>
            <a:solidFill>
              <a:srgbClr val="006EBD">
                <a:lumMod val="40000"/>
                <a:lumOff val="60000"/>
              </a:srgbClr>
            </a:solidFill>
            <a:ln w="12700" cap="flat" cmpd="sng" algn="ctr">
              <a:solidFill>
                <a:srgbClr val="006EBD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2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744AB4-961E-40D3-B09D-C69851D4DAF8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779292" y="1345450"/>
            <a:ext cx="299462" cy="67703"/>
          </a:xfrm>
          <a:prstGeom prst="line">
            <a:avLst/>
          </a:prstGeom>
          <a:solidFill>
            <a:srgbClr val="75D2F0"/>
          </a:solidFill>
          <a:ln w="38100" cap="flat" cmpd="sng" algn="ctr">
            <a:solidFill>
              <a:srgbClr val="006EBD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406D3-CE2E-4B0E-A660-4DDBC6C242C5}"/>
              </a:ext>
            </a:extLst>
          </p:cNvPr>
          <p:cNvSpPr txBox="1"/>
          <p:nvPr/>
        </p:nvSpPr>
        <p:spPr>
          <a:xfrm>
            <a:off x="6752865" y="1656431"/>
            <a:ext cx="456601" cy="335112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788" kern="0" dirty="0">
                <a:solidFill>
                  <a:srgbClr val="006EBD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C9321C-CF88-4AE4-93E7-4BB43B5BBD57}"/>
              </a:ext>
            </a:extLst>
          </p:cNvPr>
          <p:cNvSpPr txBox="1"/>
          <p:nvPr/>
        </p:nvSpPr>
        <p:spPr>
          <a:xfrm>
            <a:off x="6535408" y="1114590"/>
            <a:ext cx="765788" cy="335112"/>
          </a:xfrm>
          <a:prstGeom prst="rect">
            <a:avLst/>
          </a:prstGeom>
          <a:noFill/>
        </p:spPr>
        <p:txBody>
          <a:bodyPr wrap="square" lIns="139871" tIns="111897" rIns="139871" bIns="111897" rtlCol="0">
            <a:spAutoFit/>
          </a:bodyPr>
          <a:lstStyle/>
          <a:p>
            <a:pPr algn="ctr" defTabSz="713341">
              <a:lnSpc>
                <a:spcPct val="90000"/>
              </a:lnSpc>
              <a:defRPr/>
            </a:pPr>
            <a:r>
              <a:rPr lang="en-US" sz="788" kern="0" dirty="0">
                <a:solidFill>
                  <a:srgbClr val="0070C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Portal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BEAC918-303E-42DF-AF1F-5DBF3889D7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357" y="483827"/>
            <a:ext cx="8777643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</a:pPr>
            <a:r>
              <a:rPr lang="es-AR" sz="2100" b="1" dirty="0">
                <a:solidFill>
                  <a:prstClr val="black"/>
                </a:solidFill>
                <a:latin typeface="Arial" panose="020B0604020202020204"/>
              </a:rPr>
              <a:t>HPE Proliant &amp; HPE Services for Microsoft Azure Stack</a:t>
            </a:r>
            <a:endParaRPr lang="en-US" sz="2100" b="1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6A014-8361-4E05-AE7C-2C170DEFA6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8" y="1073607"/>
            <a:ext cx="1608142" cy="3369173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7182F53-9ABD-4E96-AF45-DE196C7710B3}"/>
              </a:ext>
            </a:extLst>
          </p:cNvPr>
          <p:cNvSpPr txBox="1">
            <a:spLocks/>
          </p:cNvSpPr>
          <p:nvPr/>
        </p:nvSpPr>
        <p:spPr>
          <a:xfrm>
            <a:off x="5291454" y="1031274"/>
            <a:ext cx="3736818" cy="3418103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lIns="137160" tIns="68580" rIns="137160" bIns="68580" anchor="t"/>
          <a:lstStyle>
            <a:defPPr>
              <a:defRPr lang="en-US"/>
            </a:defPPr>
            <a:lvl1pPr indent="0" defTabSz="1219170" eaLnBrk="0" fontAlgn="base" hangingPunct="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Arial" panose="020B0604020202020204" pitchFamily="34" charset="0"/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1480" indent="-18288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/>
            </a:lvl2pPr>
            <a:lvl3pPr marL="54864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3pPr>
            <a:lvl4pPr marL="73152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4pPr>
            <a:lvl5pPr marL="86868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5pPr>
            <a:lvl6pPr marL="105156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6pPr>
            <a:lvl7pPr marL="118872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7pPr>
            <a:lvl8pPr marL="137160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8pPr>
            <a:lvl9pPr marL="155448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9pPr>
          </a:lstStyle>
          <a:p>
            <a:pPr defTabSz="914378"/>
            <a:endParaRPr lang="en-US" sz="1200" dirty="0">
              <a:solidFill>
                <a:prstClr val="black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defTabSz="914378"/>
            <a:r>
              <a:rPr lang="en-US" sz="120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Azure Stack Managed Service Integration including:</a:t>
            </a:r>
          </a:p>
          <a:p>
            <a:pPr defTabSz="914378"/>
            <a:endParaRPr lang="en-US" sz="1200" dirty="0">
              <a:solidFill>
                <a:prstClr val="black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Comprehensive solution design and azure integration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Provides Azure like experience for Azure Stack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Provide comprehensive run services for Azure Stack including Azure PaaS services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Single source for support for lifecycle of solution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Detailed azure stack consumption and billing portal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Network and Identity Integration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Hardware and Azure Stack monitoring and updates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Marketplace Syndication and Capacity Management</a:t>
            </a:r>
          </a:p>
          <a:p>
            <a:pPr marL="214313" indent="-214313" defTabSz="91437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125" b="0" dirty="0">
                <a:solidFill>
                  <a:prstClr val="black"/>
                </a:solidFill>
                <a:latin typeface="Arial" panose="020B0604020202020204"/>
                <a:cs typeface="Calibri" panose="020F0502020204030204" pitchFamily="34" charset="0"/>
              </a:rPr>
              <a:t>Optional Azure Applications Monitoring and Management</a:t>
            </a:r>
            <a:endParaRPr lang="en-US" sz="1125" dirty="0">
              <a:solidFill>
                <a:prstClr val="black"/>
              </a:solidFill>
              <a:latin typeface="Arial" panose="020B0604020202020204"/>
            </a:endParaRPr>
          </a:p>
          <a:p>
            <a:pPr marL="214313" indent="-214313" defTabSz="914378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Arial" panose="020B0604020202020204"/>
            </a:endParaRPr>
          </a:p>
          <a:p>
            <a:pPr defTabSz="914378"/>
            <a:endParaRPr lang="en-US" sz="1200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246FC-C188-4C20-96C7-1FAE2CE0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15" y="2450753"/>
            <a:ext cx="622772" cy="627648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A55545-E351-483A-B634-0B61DF83092D}"/>
              </a:ext>
            </a:extLst>
          </p:cNvPr>
          <p:cNvSpPr txBox="1">
            <a:spLocks/>
          </p:cNvSpPr>
          <p:nvPr/>
        </p:nvSpPr>
        <p:spPr>
          <a:xfrm>
            <a:off x="1730121" y="1031274"/>
            <a:ext cx="2901145" cy="3625391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lIns="137160" tIns="68580" rIns="137160" bIns="68580" anchor="t"/>
          <a:lstStyle>
            <a:defPPr>
              <a:defRPr lang="en-US"/>
            </a:defPPr>
            <a:lvl1pPr indent="0" defTabSz="1219170" eaLnBrk="0" fontAlgn="base" hangingPunct="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Arial" panose="020B0604020202020204" pitchFamily="34" charset="0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1480" indent="-18288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/>
            </a:lvl2pPr>
            <a:lvl3pPr marL="54864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3pPr>
            <a:lvl4pPr marL="73152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4pPr>
            <a:lvl5pPr marL="86868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5pPr>
            <a:lvl6pPr marL="105156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6pPr>
            <a:lvl7pPr marL="118872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7pPr>
            <a:lvl8pPr marL="137160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8pPr>
            <a:lvl9pPr marL="1554480" indent="-13716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/>
            </a:lvl9pPr>
          </a:lstStyle>
          <a:p>
            <a:pPr defTabSz="914378"/>
            <a:endParaRPr lang="en-US" sz="1200" b="1" dirty="0">
              <a:solidFill>
                <a:prstClr val="black"/>
              </a:solidFill>
            </a:endParaRPr>
          </a:p>
          <a:p>
            <a:pPr defTabSz="914378"/>
            <a:r>
              <a:rPr lang="en-US" sz="1200" b="1" dirty="0">
                <a:solidFill>
                  <a:prstClr val="black"/>
                </a:solidFill>
              </a:rPr>
              <a:t>Fully integrated Azure Stack Solution built on the worlds most popular server - ProLiant DL 380</a:t>
            </a:r>
          </a:p>
          <a:p>
            <a:pPr defTabSz="914378"/>
            <a:endParaRPr lang="en-US" sz="1200" b="1" dirty="0">
              <a:solidFill>
                <a:prstClr val="black"/>
              </a:solidFill>
            </a:endParaRPr>
          </a:p>
          <a:p>
            <a:pPr defTabSz="914378"/>
            <a:r>
              <a:rPr lang="en-US" sz="1200" b="1" dirty="0">
                <a:solidFill>
                  <a:prstClr val="black"/>
                </a:solidFill>
              </a:rPr>
              <a:t>Factory Integration and onsite installation</a:t>
            </a:r>
          </a:p>
          <a:p>
            <a:pPr defTabSz="914378"/>
            <a:endParaRPr lang="en-US" sz="1200" b="1" dirty="0">
              <a:solidFill>
                <a:prstClr val="black"/>
              </a:solidFill>
            </a:endParaRPr>
          </a:p>
          <a:p>
            <a:pPr defTabSz="914378"/>
            <a:r>
              <a:rPr lang="en-US" sz="1200" b="1" dirty="0">
                <a:solidFill>
                  <a:prstClr val="black"/>
                </a:solidFill>
              </a:rPr>
              <a:t>Integrated system management simplifies operations </a:t>
            </a:r>
            <a:br>
              <a:rPr lang="en-US" sz="1200" b="1" dirty="0">
                <a:solidFill>
                  <a:prstClr val="black"/>
                </a:solidFill>
              </a:rPr>
            </a:br>
            <a:r>
              <a:rPr lang="en-US" sz="1200" dirty="0">
                <a:solidFill>
                  <a:prstClr val="black"/>
                </a:solidFill>
              </a:rPr>
              <a:t>HPE </a:t>
            </a:r>
            <a:r>
              <a:rPr lang="en-US" sz="1200" dirty="0" err="1">
                <a:solidFill>
                  <a:prstClr val="black"/>
                </a:solidFill>
              </a:rPr>
              <a:t>OneView</a:t>
            </a:r>
            <a:endParaRPr lang="en-US" sz="1200" dirty="0">
              <a:solidFill>
                <a:prstClr val="black"/>
              </a:solidFill>
            </a:endParaRPr>
          </a:p>
          <a:p>
            <a:pPr defTabSz="914378"/>
            <a:endParaRPr lang="en-US" sz="1200" dirty="0">
              <a:solidFill>
                <a:prstClr val="black"/>
              </a:solidFill>
            </a:endParaRPr>
          </a:p>
          <a:p>
            <a:pPr defTabSz="914378"/>
            <a:r>
              <a:rPr lang="en-US" sz="1200" b="1" dirty="0">
                <a:solidFill>
                  <a:prstClr val="black"/>
                </a:solidFill>
              </a:rPr>
              <a:t>Multiple configuration options</a:t>
            </a:r>
            <a:br>
              <a:rPr lang="en-US" sz="1200" b="1" dirty="0">
                <a:solidFill>
                  <a:prstClr val="black"/>
                </a:solidFill>
              </a:rPr>
            </a:br>
            <a:r>
              <a:rPr lang="en-US" sz="1200" dirty="0">
                <a:solidFill>
                  <a:prstClr val="black"/>
                </a:solidFill>
              </a:rPr>
              <a:t>Processors, mem, storage, nodes, rack and network switches</a:t>
            </a:r>
          </a:p>
          <a:p>
            <a:pPr defTabSz="914378">
              <a:lnSpc>
                <a:spcPct val="90000"/>
              </a:lnSpc>
            </a:pPr>
            <a:endParaRPr lang="en-US" sz="1200" b="1" dirty="0">
              <a:solidFill>
                <a:prstClr val="black"/>
              </a:solidFill>
            </a:endParaRPr>
          </a:p>
          <a:p>
            <a:pPr defTabSz="914378">
              <a:lnSpc>
                <a:spcPct val="90000"/>
              </a:lnSpc>
            </a:pPr>
            <a:r>
              <a:rPr lang="en-US" sz="1200" b="1" dirty="0">
                <a:solidFill>
                  <a:prstClr val="black"/>
                </a:solidFill>
              </a:rPr>
              <a:t>Multiple packaging options</a:t>
            </a:r>
          </a:p>
          <a:p>
            <a:pPr defTabSz="914378">
              <a:lnSpc>
                <a:spcPct val="90000"/>
              </a:lnSpc>
            </a:pPr>
            <a:r>
              <a:rPr lang="en-US" sz="1200" dirty="0">
                <a:solidFill>
                  <a:prstClr val="black"/>
                </a:solidFill>
              </a:rPr>
              <a:t>Factory integration or virtual rack</a:t>
            </a:r>
          </a:p>
          <a:p>
            <a:pPr defTabSz="914378">
              <a:lnSpc>
                <a:spcPct val="90000"/>
              </a:lnSpc>
            </a:pPr>
            <a:r>
              <a:rPr lang="en-US" sz="1200" dirty="0">
                <a:solidFill>
                  <a:prstClr val="black"/>
                </a:solidFill>
              </a:rPr>
              <a:t>Flex Capacity</a:t>
            </a:r>
            <a:endParaRPr lang="en-US" sz="900" dirty="0">
              <a:solidFill>
                <a:prstClr val="black"/>
              </a:solidFill>
            </a:endParaRPr>
          </a:p>
          <a:p>
            <a:pPr marL="214313" indent="-214313" defTabSz="914378">
              <a:buFont typeface="Arial" panose="020B0604020202020204" pitchFamily="34" charset="0"/>
              <a:buChar char="•"/>
            </a:pPr>
            <a:endParaRPr lang="en-US" sz="900" dirty="0">
              <a:solidFill>
                <a:prstClr val="black"/>
              </a:solidFill>
            </a:endParaRPr>
          </a:p>
          <a:p>
            <a:pPr marL="214313" indent="-214313" defTabSz="914378">
              <a:buFont typeface="Arial" panose="020B0604020202020204" pitchFamily="34" charset="0"/>
              <a:buChar char="•"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F8F02-544D-41FC-A4BB-27C037529ADD}"/>
              </a:ext>
            </a:extLst>
          </p:cNvPr>
          <p:cNvSpPr txBox="1"/>
          <p:nvPr/>
        </p:nvSpPr>
        <p:spPr>
          <a:xfrm>
            <a:off x="2312059" y="1043521"/>
            <a:ext cx="1714499" cy="1248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>
              <a:lnSpc>
                <a:spcPct val="90000"/>
              </a:lnSpc>
            </a:pPr>
            <a:r>
              <a:rPr lang="en-US" sz="1350" b="1" dirty="0">
                <a:solidFill>
                  <a:prstClr val="black"/>
                </a:solidFill>
                <a:latin typeface="Arial Black" panose="020B0A04020102020204" pitchFamily="34" charset="0"/>
              </a:rPr>
              <a:t>HPE HARDWARE</a:t>
            </a:r>
            <a:endParaRPr lang="en-GB" sz="1350" b="1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C5EB3-E29D-4EBA-95CC-5636ECCE0508}"/>
              </a:ext>
            </a:extLst>
          </p:cNvPr>
          <p:cNvSpPr txBox="1"/>
          <p:nvPr/>
        </p:nvSpPr>
        <p:spPr>
          <a:xfrm>
            <a:off x="6115050" y="1043521"/>
            <a:ext cx="2049460" cy="1248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>
              <a:lnSpc>
                <a:spcPct val="90000"/>
              </a:lnSpc>
            </a:pPr>
            <a:r>
              <a:rPr lang="en-US" sz="1350" b="1" dirty="0">
                <a:solidFill>
                  <a:prstClr val="black"/>
                </a:solidFill>
                <a:latin typeface="Arial Black" panose="020B0A04020102020204" pitchFamily="34" charset="0"/>
              </a:rPr>
              <a:t>Pointnext Services</a:t>
            </a:r>
            <a:endParaRPr lang="en-GB" sz="1350" b="1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5E2957-F6D6-4887-938A-DEAD05D75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2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357" y="483827"/>
            <a:ext cx="8777643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</a:pPr>
            <a:r>
              <a:rPr lang="es-AR" sz="2100" b="1" dirty="0">
                <a:solidFill>
                  <a:prstClr val="black"/>
                </a:solidFill>
                <a:latin typeface="Arial" panose="020B0604020202020204"/>
              </a:rPr>
              <a:t>HPE GreenLake</a:t>
            </a:r>
            <a:endParaRPr lang="en-US" sz="2100" b="1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162C3C-C278-4AAE-A867-B3ED3B171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800985"/>
            <a:ext cx="7632848" cy="4233344"/>
          </a:xfrm>
          <a:prstGeom prst="rect">
            <a:avLst/>
          </a:prstGeom>
          <a:effectLst/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3EACB5B-403E-421C-9D28-4BB4BECCDE81}"/>
              </a:ext>
            </a:extLst>
          </p:cNvPr>
          <p:cNvSpPr/>
          <p:nvPr/>
        </p:nvSpPr>
        <p:spPr>
          <a:xfrm>
            <a:off x="8568444" y="591530"/>
            <a:ext cx="396044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24776E-5BE0-49DE-9942-F26102848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6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457200" y="1143000"/>
            <a:ext cx="8227338" cy="34290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</a:pPr>
            <a:endParaRPr lang="en-GB" sz="1350" dirty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93" y="3129370"/>
            <a:ext cx="873928" cy="854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32893"/>
            <a:ext cx="8227457" cy="639273"/>
          </a:xfrm>
        </p:spPr>
        <p:txBody>
          <a:bodyPr/>
          <a:lstStyle/>
          <a:p>
            <a:r>
              <a:rPr lang="en-US" dirty="0"/>
              <a:t>Creating industry leaders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016F8AB-BCEA-4347-8BA6-BE776009BC89}" type="slidenum">
              <a:rPr lang="en-US">
                <a:solidFill>
                  <a:prstClr val="black"/>
                </a:solidFill>
                <a:latin typeface="Arial" panose="020B0604020202020204"/>
              </a:rPr>
              <a:pPr defTabSz="685800"/>
              <a:t>25</a:t>
            </a:fld>
            <a:endParaRPr lang="en-US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23" y="1424185"/>
            <a:ext cx="2269172" cy="957512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 bwMode="ltGray">
          <a:xfrm rot="5400000" flipH="1">
            <a:off x="4576791" y="553122"/>
            <a:ext cx="34291" cy="4413829"/>
          </a:xfrm>
          <a:custGeom>
            <a:avLst/>
            <a:gdLst>
              <a:gd name="connsiteX0" fmla="*/ 0 w 0"/>
              <a:gd name="connsiteY0" fmla="*/ 0 h 1911096"/>
              <a:gd name="connsiteX1" fmla="*/ 0 w 0"/>
              <a:gd name="connsiteY1" fmla="*/ 1911096 h 19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11096">
                <a:moveTo>
                  <a:pt x="0" y="0"/>
                </a:moveTo>
                <a:lnTo>
                  <a:pt x="0" y="1911096"/>
                </a:lnTo>
              </a:path>
            </a:pathLst>
          </a:cu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16" name="Picture 6" descr="Image result for microfocus logo wh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36" y="3260547"/>
            <a:ext cx="1204722" cy="5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ogo"/>
          <p:cNvSpPr>
            <a:spLocks noChangeAspect="1" noEditPoints="1"/>
          </p:cNvSpPr>
          <p:nvPr/>
        </p:nvSpPr>
        <p:spPr bwMode="black">
          <a:xfrm>
            <a:off x="4132989" y="3119001"/>
            <a:ext cx="875642" cy="87541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kern="0">
              <a:solidFill>
                <a:prstClr val="black"/>
              </a:solidFill>
              <a:latin typeface="HP Simplifie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EDFFB6D-44AB-4EB1-A3C0-47AF69F84E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5741 L 1.66667E-6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7129 L 2.08333E-7 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18828 4.81481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12639 L 4.375E-6 4.81481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0911 -0.16204 L -0.02877 0.00069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7" grpId="1" animBg="1"/>
      <p:bldP spid="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9942" y="526"/>
            <a:ext cx="3818687" cy="5142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444" y="0"/>
            <a:ext cx="3885293" cy="5142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5" r="14209"/>
          <a:stretch/>
        </p:blipFill>
        <p:spPr>
          <a:xfrm>
            <a:off x="2951820" y="526"/>
            <a:ext cx="3186354" cy="5142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503" y="249491"/>
            <a:ext cx="2724161" cy="2502360"/>
          </a:xfrm>
          <a:prstGeom prst="rect">
            <a:avLst/>
          </a:prstGeom>
        </p:spPr>
        <p:txBody>
          <a:bodyPr vert="horz" wrap="square" lIns="163296" tIns="81648" rIns="163296" bIns="81648" rtlCol="0">
            <a:noAutofit/>
          </a:bodyPr>
          <a:lstStyle/>
          <a:p>
            <a:pPr defTabSz="685800"/>
            <a:r>
              <a:rPr lang="en-US" sz="2700" dirty="0">
                <a:solidFill>
                  <a:prstClr val="white"/>
                </a:solidFill>
                <a:latin typeface="Arial" panose="020B0604020202020204"/>
              </a:rPr>
              <a:t>The world will be </a:t>
            </a:r>
            <a:r>
              <a:rPr lang="en-US" sz="3000" b="1" dirty="0">
                <a:solidFill>
                  <a:prstClr val="white"/>
                </a:solidFill>
                <a:latin typeface="Arial" panose="020B0604020202020204"/>
              </a:rPr>
              <a:t>hybrid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9832" y="249492"/>
            <a:ext cx="2970330" cy="4322507"/>
          </a:xfrm>
          <a:prstGeom prst="rect">
            <a:avLst/>
          </a:prstGeom>
        </p:spPr>
        <p:txBody>
          <a:bodyPr vert="horz" wrap="square" lIns="163296" tIns="81648" rIns="163296" bIns="81648" rtlCol="0">
            <a:noAutofit/>
          </a:bodyPr>
          <a:lstStyle/>
          <a:p>
            <a:pPr defTabSz="1632959">
              <a:lnSpc>
                <a:spcPct val="90000"/>
              </a:lnSpc>
              <a:spcAft>
                <a:spcPts val="1350"/>
              </a:spcAft>
            </a:pPr>
            <a:r>
              <a:rPr lang="en-US" sz="2700" dirty="0">
                <a:solidFill>
                  <a:prstClr val="white"/>
                </a:solidFill>
                <a:latin typeface="Arial" panose="020B0604020202020204"/>
              </a:rPr>
              <a:t>The </a:t>
            </a:r>
            <a:r>
              <a:rPr lang="en-US" sz="3000" b="1" dirty="0">
                <a:solidFill>
                  <a:prstClr val="white"/>
                </a:solidFill>
                <a:latin typeface="Arial" panose="020B0604020202020204"/>
              </a:rPr>
              <a:t>Intelligent Edge</a:t>
            </a:r>
            <a:r>
              <a:rPr lang="en-US" sz="2700" dirty="0">
                <a:solidFill>
                  <a:prstClr val="white"/>
                </a:solidFill>
                <a:latin typeface="Arial" panose="020B0604020202020204"/>
              </a:rPr>
              <a:t> will unleash an industrial </a:t>
            </a:r>
            <a:r>
              <a:rPr lang="en-US" sz="2700" dirty="0" err="1">
                <a:solidFill>
                  <a:prstClr val="white"/>
                </a:solidFill>
                <a:latin typeface="Arial" panose="020B0604020202020204"/>
              </a:rPr>
              <a:t>IoT</a:t>
            </a:r>
            <a:r>
              <a:rPr lang="en-US" sz="2700" dirty="0">
                <a:solidFill>
                  <a:prstClr val="white"/>
                </a:solidFill>
                <a:latin typeface="Arial" panose="020B0604020202020204"/>
              </a:rPr>
              <a:t> revolution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186" y="249491"/>
            <a:ext cx="2805931" cy="2502360"/>
          </a:xfrm>
          <a:prstGeom prst="rect">
            <a:avLst/>
          </a:prstGeom>
        </p:spPr>
        <p:txBody>
          <a:bodyPr vert="horz" wrap="square" lIns="163296" tIns="81648" rIns="163296" bIns="81648" rtlCol="0">
            <a:noAutofit/>
          </a:bodyPr>
          <a:lstStyle/>
          <a:p>
            <a:pPr defTabSz="1632959">
              <a:lnSpc>
                <a:spcPct val="90000"/>
              </a:lnSpc>
              <a:spcAft>
                <a:spcPts val="1350"/>
              </a:spcAft>
            </a:pPr>
            <a:r>
              <a:rPr lang="en-US" sz="3000" b="1" dirty="0">
                <a:solidFill>
                  <a:prstClr val="black"/>
                </a:solidFill>
                <a:latin typeface="Arial" panose="020B0604020202020204"/>
              </a:rPr>
              <a:t>Services</a:t>
            </a:r>
            <a:r>
              <a:rPr lang="en-US" sz="2700" b="1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en-US" sz="2700" dirty="0">
                <a:solidFill>
                  <a:prstClr val="black"/>
                </a:solidFill>
                <a:latin typeface="Arial" panose="020B0604020202020204"/>
              </a:rPr>
              <a:t>will be even more critical</a:t>
            </a:r>
          </a:p>
        </p:txBody>
      </p:sp>
    </p:spTree>
    <p:extLst>
      <p:ext uri="{BB962C8B-B14F-4D97-AF65-F5344CB8AC3E}">
        <p14:creationId xmlns:p14="http://schemas.microsoft.com/office/powerpoint/2010/main" val="14647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4B24FC-966D-0A41-9181-0573BD2C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028700"/>
            <a:ext cx="3514725" cy="37908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 ProLiant for Microsoft Azure Stack Solution (Gen10)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An On-Premise instance of Azure Stack and Portal to Azure Cloud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/>
            <a:fld id="{B016F8AB-BCEA-4347-8BA6-BE776009BC89}" type="slidenum">
              <a:rPr lang="en-US">
                <a:solidFill>
                  <a:srgbClr val="617D78"/>
                </a:solidFill>
                <a:latin typeface="Arial" panose="020B0604020202020204"/>
              </a:rPr>
              <a:pPr defTabSz="685800"/>
              <a:t>27</a:t>
            </a:fld>
            <a:endParaRPr lang="en-US">
              <a:solidFill>
                <a:srgbClr val="617D78"/>
              </a:solidFill>
              <a:latin typeface="Arial" panose="020B0604020202020204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200650" y="4819578"/>
            <a:ext cx="3018899" cy="157734"/>
          </a:xfrm>
        </p:spPr>
        <p:txBody>
          <a:bodyPr/>
          <a:lstStyle/>
          <a:p>
            <a:pPr defTabSz="685800"/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48F284-D50C-E44D-8FC0-09126628140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86250" y="1200150"/>
          <a:ext cx="4695825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5" imgW="6261100" imgH="4178300" progId="Excel.Sheet.12">
                  <p:embed/>
                </p:oleObj>
              </mc:Choice>
              <mc:Fallback>
                <p:oleObj name="Worksheet" r:id="rId5" imgW="6261100" imgH="41783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948F284-D50C-E44D-8FC0-091266281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6250" y="1200150"/>
                        <a:ext cx="4695825" cy="313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C77095DB-77F1-4390-9102-3CC1C7AD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Arrow 11"/>
          <p:cNvSpPr/>
          <p:nvPr/>
        </p:nvSpPr>
        <p:spPr bwMode="ltGray">
          <a:xfrm>
            <a:off x="2914650" y="670056"/>
            <a:ext cx="4572000" cy="665775"/>
          </a:xfrm>
          <a:prstGeom prst="rightArrow">
            <a:avLst/>
          </a:prstGeom>
          <a:solidFill>
            <a:srgbClr val="60798D"/>
          </a:solidFill>
          <a:ln w="19050">
            <a:solidFill>
              <a:srgbClr val="607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endParaRPr lang="en-US" sz="1350" dirty="0">
              <a:solidFill>
                <a:prstClr val="white"/>
              </a:solidFill>
              <a:latin typeface="Arial" panose="020B0604020202020204"/>
              <a:ea typeface="MetricHPE" charset="0"/>
              <a:cs typeface="MetricHPE" charset="0"/>
            </a:endParaRPr>
          </a:p>
        </p:txBody>
      </p:sp>
      <p:sp>
        <p:nvSpPr>
          <p:cNvPr id="37" name="Rectangle 36"/>
          <p:cNvSpPr/>
          <p:nvPr/>
        </p:nvSpPr>
        <p:spPr bwMode="ltGray">
          <a:xfrm>
            <a:off x="176652" y="4721175"/>
            <a:ext cx="1257301" cy="42232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endParaRPr lang="en-US" sz="1350" dirty="0">
              <a:solidFill>
                <a:prstClr val="white"/>
              </a:solidFill>
              <a:latin typeface="Arial" panose="020B0604020202020204"/>
              <a:ea typeface="MetricHPE" charset="0"/>
              <a:cs typeface="MetricHPE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457080" y="1134137"/>
            <a:ext cx="2513393" cy="3715777"/>
          </a:xfrm>
          <a:prstGeom prst="rect">
            <a:avLst/>
          </a:prstGeom>
          <a:solidFill>
            <a:srgbClr val="EDF1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endParaRPr lang="en-US" sz="1350" dirty="0">
              <a:solidFill>
                <a:prstClr val="white"/>
              </a:solidFill>
              <a:latin typeface="Arial" panose="020B0604020202020204"/>
              <a:ea typeface="MetricHPE" charset="0"/>
              <a:cs typeface="MetricHP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700" y="417205"/>
            <a:ext cx="8214099" cy="325117"/>
          </a:xfrm>
        </p:spPr>
        <p:txBody>
          <a:bodyPr/>
          <a:lstStyle/>
          <a:p>
            <a:r>
              <a:rPr lang="en-US" dirty="0">
                <a:latin typeface="+mn-lt"/>
                <a:ea typeface="MetricHPE" charset="0"/>
                <a:cs typeface="MetricHPE" charset="0"/>
              </a:rPr>
              <a:t>Microsoft Azure Stack on HPE ProLiant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275681" y="715667"/>
            <a:ext cx="2517659" cy="4134246"/>
            <a:chOff x="4367574" y="954223"/>
            <a:chExt cx="3356879" cy="5512328"/>
          </a:xfrm>
        </p:grpSpPr>
        <p:sp>
          <p:nvSpPr>
            <p:cNvPr id="52" name="Rectangle 51"/>
            <p:cNvSpPr/>
            <p:nvPr/>
          </p:nvSpPr>
          <p:spPr bwMode="ltGray">
            <a:xfrm>
              <a:off x="4373263" y="1512182"/>
              <a:ext cx="3351190" cy="4954369"/>
            </a:xfrm>
            <a:prstGeom prst="rect">
              <a:avLst/>
            </a:prstGeom>
            <a:solidFill>
              <a:srgbClr val="EDF1F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90000"/>
                </a:lnSpc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  <a:ea typeface="MetricHPE" charset="0"/>
                <a:cs typeface="MetricHPE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367574" y="954223"/>
              <a:ext cx="3353093" cy="5370377"/>
              <a:chOff x="4367574" y="954223"/>
              <a:chExt cx="3353093" cy="5370377"/>
            </a:xfrm>
          </p:grpSpPr>
          <p:sp>
            <p:nvSpPr>
              <p:cNvPr id="30" name="Rectangle 29"/>
              <p:cNvSpPr/>
              <p:nvPr/>
            </p:nvSpPr>
            <p:spPr bwMode="ltGray">
              <a:xfrm>
                <a:off x="4367574" y="1090542"/>
                <a:ext cx="3353093" cy="488097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8580" rtlCol="0" anchor="t"/>
              <a:lstStyle/>
              <a:p>
                <a:pPr defTabSz="685800">
                  <a:lnSpc>
                    <a:spcPct val="90000"/>
                  </a:lnSpc>
                  <a:defRPr/>
                </a:pPr>
                <a:r>
                  <a:rPr lang="en-US" sz="1500" b="1" dirty="0">
                    <a:solidFill>
                      <a:prstClr val="white"/>
                    </a:solidFill>
                    <a:latin typeface="MetricHPE" panose="020B0503030202060203" pitchFamily="34" charset="77"/>
                    <a:ea typeface="MetricHPE" charset="0"/>
                    <a:cs typeface="MetricHPE" charset="0"/>
                  </a:rPr>
                  <a:t>Next</a:t>
                </a:r>
                <a:endParaRPr lang="en-US" b="1" dirty="0">
                  <a:solidFill>
                    <a:prstClr val="white"/>
                  </a:solidFill>
                  <a:latin typeface="MetricHPE" panose="020B0503030202060203" pitchFamily="34" charset="77"/>
                  <a:ea typeface="MetricHPE" charset="0"/>
                  <a:cs typeface="MetricHPE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6814872" y="954223"/>
                <a:ext cx="762000" cy="762000"/>
                <a:chOff x="6950580" y="1306937"/>
                <a:chExt cx="762000" cy="762000"/>
              </a:xfrm>
            </p:grpSpPr>
            <p:sp>
              <p:nvSpPr>
                <p:cNvPr id="35" name="Oval 34"/>
                <p:cNvSpPr/>
                <p:nvPr/>
              </p:nvSpPr>
              <p:spPr bwMode="ltGray">
                <a:xfrm>
                  <a:off x="6950580" y="1306937"/>
                  <a:ext cx="762000" cy="76200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FFAF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lnSpc>
                      <a:spcPct val="90000"/>
                    </a:lnSpc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panose="020B0604020202020204"/>
                    <a:ea typeface="MetricHPE" charset="0"/>
                    <a:cs typeface="MetricHPE" charset="0"/>
                  </a:endParaRPr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5955" y="1501844"/>
                  <a:ext cx="371250" cy="371250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517670" y="1788982"/>
                <a:ext cx="3195138" cy="4535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685800">
                  <a:lnSpc>
                    <a:spcPct val="90000"/>
                  </a:lnSpc>
                  <a:spcBef>
                    <a:spcPts val="900"/>
                  </a:spcBef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MetricHPE" panose="020B0503030202060203" pitchFamily="34" charset="77"/>
                    <a:ea typeface="MetricHPE" charset="0"/>
                    <a:cs typeface="MetricHPE" charset="0"/>
                  </a:rPr>
                  <a:t>Key Features</a:t>
                </a:r>
              </a:p>
              <a:p>
                <a:pPr marL="171450" lvl="1" indent="-171450" defTabSz="685800">
                  <a:spcBef>
                    <a:spcPts val="150"/>
                  </a:spcBef>
                  <a:buFont typeface="+mj-lt"/>
                  <a:buAutoNum type="arabicPeriod"/>
                  <a:defRPr/>
                </a:pPr>
                <a:r>
                  <a:rPr lang="en-US" sz="975" dirty="0">
                    <a:solidFill>
                      <a:prstClr val="black"/>
                    </a:solidFill>
                    <a:latin typeface="Arial" panose="020B0604020202020204"/>
                    <a:ea typeface="MetricHPE" charset="0"/>
                    <a:cs typeface="MetricHPE" charset="0"/>
                  </a:rPr>
                  <a:t>Support for Gen10 MS Azure Stack compute nodes with Gen9 HLH</a:t>
                </a:r>
              </a:p>
              <a:p>
                <a:pPr marL="171450" lvl="1" indent="-171450" defTabSz="685800">
                  <a:spcBef>
                    <a:spcPts val="150"/>
                  </a:spcBef>
                  <a:buFont typeface="+mj-lt"/>
                  <a:buAutoNum type="arabicPeriod"/>
                  <a:defRPr/>
                </a:pPr>
                <a:r>
                  <a:rPr lang="en-US" sz="975" dirty="0">
                    <a:solidFill>
                      <a:prstClr val="black"/>
                    </a:solidFill>
                    <a:latin typeface="Arial" panose="020B0604020202020204"/>
                    <a:ea typeface="MetricHPE" charset="0"/>
                    <a:cs typeface="MetricHPE" charset="0"/>
                  </a:rPr>
                  <a:t>Support for add node to Gen9 scale unit up to max of 12 nodes </a:t>
                </a:r>
              </a:p>
              <a:p>
                <a:pPr marL="171450" lvl="1" indent="-171450" defTabSz="685800">
                  <a:spcBef>
                    <a:spcPts val="150"/>
                  </a:spcBef>
                  <a:buFont typeface="+mj-lt"/>
                  <a:buAutoNum type="arabicPeriod"/>
                  <a:defRPr/>
                </a:pPr>
                <a:r>
                  <a:rPr lang="en-US" sz="975" dirty="0">
                    <a:solidFill>
                      <a:prstClr val="black"/>
                    </a:solidFill>
                    <a:latin typeface="Arial" panose="020B0604020202020204"/>
                    <a:ea typeface="MetricHPE" charset="0"/>
                    <a:cs typeface="MetricHPE" charset="0"/>
                  </a:rPr>
                  <a:t>Support for add node to Gen10 scale unit up to max of 16 nodes</a:t>
                </a:r>
              </a:p>
              <a:p>
                <a:pPr marL="171450" lvl="1" indent="-171450" defTabSz="685800">
                  <a:spcBef>
                    <a:spcPts val="150"/>
                  </a:spcBef>
                  <a:buFont typeface="+mj-lt"/>
                  <a:buAutoNum type="arabicPeriod"/>
                  <a:defRPr/>
                </a:pPr>
                <a:r>
                  <a:rPr lang="en-US" sz="975" dirty="0">
                    <a:solidFill>
                      <a:prstClr val="black"/>
                    </a:solidFill>
                    <a:latin typeface="Arial" panose="020B0604020202020204"/>
                    <a:ea typeface="MetricHPE" charset="0"/>
                    <a:cs typeface="MetricHPE" charset="0"/>
                  </a:rPr>
                  <a:t>Support for 25Gbe network</a:t>
                </a:r>
              </a:p>
              <a:p>
                <a:pPr marL="171450" lvl="1" indent="-171450" defTabSz="685800">
                  <a:spcBef>
                    <a:spcPts val="150"/>
                  </a:spcBef>
                  <a:buFont typeface="+mj-lt"/>
                  <a:buAutoNum type="arabicPeriod"/>
                  <a:defRPr/>
                </a:pPr>
                <a:r>
                  <a:rPr lang="en-US" sz="975" dirty="0">
                    <a:solidFill>
                      <a:prstClr val="black"/>
                    </a:solidFill>
                    <a:latin typeface="Arial" panose="020B0604020202020204"/>
                    <a:ea typeface="MetricHPE" charset="0"/>
                    <a:cs typeface="MetricHPE" charset="0"/>
                  </a:rPr>
                  <a:t>Network and Infra validation and support tool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57080" y="715668"/>
            <a:ext cx="2514820" cy="4000496"/>
            <a:chOff x="609440" y="954223"/>
            <a:chExt cx="3353093" cy="5333995"/>
          </a:xfrm>
        </p:grpSpPr>
        <p:sp>
          <p:nvSpPr>
            <p:cNvPr id="8" name="Rectangle 7"/>
            <p:cNvSpPr/>
            <p:nvPr/>
          </p:nvSpPr>
          <p:spPr bwMode="ltGray">
            <a:xfrm>
              <a:off x="609440" y="1090542"/>
              <a:ext cx="3353093" cy="488097"/>
            </a:xfrm>
            <a:prstGeom prst="rect">
              <a:avLst/>
            </a:prstGeom>
            <a:solidFill>
              <a:srgbClr val="2CD4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8580" rtlCol="0" anchor="t"/>
            <a:lstStyle/>
            <a:p>
              <a:pPr defTabSz="685800">
                <a:lnSpc>
                  <a:spcPct val="90000"/>
                </a:lnSpc>
                <a:defRPr/>
              </a:pPr>
              <a:r>
                <a:rPr lang="en-US" b="1" dirty="0">
                  <a:solidFill>
                    <a:prstClr val="white"/>
                  </a:solidFill>
                  <a:latin typeface="MetricHPE" panose="020B0503030202060203" pitchFamily="34" charset="77"/>
                  <a:ea typeface="MetricHPE" charset="0"/>
                  <a:cs typeface="MetricHPE" charset="0"/>
                </a:rPr>
                <a:t>Current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051924" y="954223"/>
              <a:ext cx="762000" cy="762000"/>
              <a:chOff x="3979029" y="1306937"/>
              <a:chExt cx="762000" cy="762000"/>
            </a:xfrm>
          </p:grpSpPr>
          <p:sp>
            <p:nvSpPr>
              <p:cNvPr id="10" name="Oval 9"/>
              <p:cNvSpPr/>
              <p:nvPr/>
            </p:nvSpPr>
            <p:spPr bwMode="ltGray">
              <a:xfrm>
                <a:off x="3979029" y="1306937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4ADA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90000"/>
                  </a:lnSpc>
                  <a:defRPr/>
                </a:pPr>
                <a:endParaRPr lang="en-US" sz="1350" dirty="0">
                  <a:solidFill>
                    <a:prstClr val="white"/>
                  </a:solidFill>
                  <a:latin typeface="Arial" panose="020B0604020202020204"/>
                  <a:ea typeface="MetricHPE" charset="0"/>
                  <a:cs typeface="MetricHPE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9530" y="1437670"/>
                <a:ext cx="381000" cy="50292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777846" y="1752600"/>
              <a:ext cx="3145547" cy="4535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685800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MetricHPE" panose="020B0503030202060203" pitchFamily="34" charset="77"/>
                  <a:ea typeface="MetricHPE" charset="0"/>
                  <a:cs typeface="MetricHPE" charset="0"/>
                </a:rPr>
                <a:t>Key Features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975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Hybrid MS Azure Stack HPE Gen 9 portfolio (4-12 nodes)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975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Gen 9 HLH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975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Support for HPE switches (TOR &amp; BMC)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975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Support for Cisco switches (TOR &amp; BMC)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Monthly </a:t>
              </a:r>
              <a:r>
                <a:rPr lang="en-US" sz="1050" dirty="0" err="1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PnU</a:t>
              </a: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 from Microsoft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HPE </a:t>
              </a:r>
              <a:r>
                <a:rPr lang="en-US" sz="1050" dirty="0" err="1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OneView</a:t>
              </a: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 support for lifecycle management tasks and monitoring 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  <a:ea typeface="MetricHPE" charset="0"/>
                  <a:cs typeface="MetricHPE" charset="0"/>
                </a:rPr>
                <a:t>HPE Insight Remote Support for </a:t>
              </a: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</a:rPr>
                <a:t>24x7 real-time hardware event monitoring and Call-home features</a:t>
              </a: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</a:rPr>
                <a:t>HPE </a:t>
              </a:r>
              <a:r>
                <a:rPr lang="en-US" sz="1050" dirty="0" err="1">
                  <a:solidFill>
                    <a:prstClr val="black"/>
                  </a:solidFill>
                  <a:latin typeface="Arial" panose="020B0604020202020204"/>
                </a:rPr>
                <a:t>PointNext</a:t>
              </a: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</a:rPr>
                <a:t> Services for consulting, </a:t>
              </a:r>
              <a:r>
                <a:rPr lang="en-US" sz="1050" dirty="0" err="1">
                  <a:solidFill>
                    <a:prstClr val="black"/>
                  </a:solidFill>
                  <a:latin typeface="Arial" panose="020B0604020202020204"/>
                </a:rPr>
                <a:t>FlexCapacity</a:t>
              </a:r>
              <a:r>
                <a:rPr lang="en-US" sz="1050" dirty="0">
                  <a:solidFill>
                    <a:prstClr val="black"/>
                  </a:solidFill>
                  <a:latin typeface="Arial" panose="020B0604020202020204"/>
                </a:rPr>
                <a:t> and </a:t>
              </a:r>
              <a:r>
                <a:rPr lang="en-US" sz="1050" dirty="0" err="1">
                  <a:solidFill>
                    <a:prstClr val="black"/>
                  </a:solidFill>
                  <a:latin typeface="Arial" panose="020B0604020202020204"/>
                </a:rPr>
                <a:t>Greenlake</a:t>
              </a:r>
              <a:endParaRPr lang="en-US" sz="1050" dirty="0">
                <a:solidFill>
                  <a:prstClr val="black"/>
                </a:solidFill>
                <a:latin typeface="Arial" panose="020B0604020202020204"/>
              </a:endParaRP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endParaRPr lang="en-US" sz="1050" dirty="0">
                <a:solidFill>
                  <a:prstClr val="black"/>
                </a:solidFill>
                <a:latin typeface="Arial" panose="020B0604020202020204"/>
                <a:ea typeface="MetricHPE" charset="0"/>
                <a:cs typeface="MetricHPE" charset="0"/>
              </a:endParaRPr>
            </a:p>
            <a:p>
              <a:pPr marL="171450" lvl="1" indent="-171450" defTabSz="685800">
                <a:spcBef>
                  <a:spcPts val="150"/>
                </a:spcBef>
                <a:buFont typeface="+mj-lt"/>
                <a:buAutoNum type="arabicPeriod"/>
                <a:defRPr/>
              </a:pPr>
              <a:endParaRPr lang="en-US" sz="1050" dirty="0">
                <a:solidFill>
                  <a:prstClr val="black"/>
                </a:solidFill>
                <a:latin typeface="Arial" panose="020B0604020202020204"/>
                <a:ea typeface="MetricHPE" charset="0"/>
                <a:cs typeface="MetricHPE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7F3C0E-B002-EF43-BDA7-FE7C2848CEDE}"/>
              </a:ext>
            </a:extLst>
          </p:cNvPr>
          <p:cNvGrpSpPr/>
          <p:nvPr/>
        </p:nvGrpSpPr>
        <p:grpSpPr>
          <a:xfrm>
            <a:off x="457200" y="4857750"/>
            <a:ext cx="5839175" cy="322262"/>
            <a:chOff x="616404" y="5994480"/>
            <a:chExt cx="10112783" cy="42968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6EF75D-F82A-A948-9193-44E39804BCC4}"/>
                </a:ext>
              </a:extLst>
            </p:cNvPr>
            <p:cNvSpPr/>
            <p:nvPr/>
          </p:nvSpPr>
          <p:spPr>
            <a:xfrm>
              <a:off x="616404" y="5994480"/>
              <a:ext cx="8712024" cy="28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42729">
                <a:defRPr/>
              </a:pPr>
              <a:r>
                <a:rPr lang="en-US" sz="788" kern="0" dirty="0">
                  <a:solidFill>
                    <a:prstClr val="black"/>
                  </a:solidFill>
                  <a:latin typeface="MetricHPE" charset="0"/>
                  <a:ea typeface="MetricHPE" charset="0"/>
                  <a:cs typeface="MetricHPE" charset="0"/>
                </a:rPr>
                <a:t>Notes: This is a rolling (up to three-year) Roadmap and is subject to change without notice</a:t>
              </a:r>
              <a:r>
                <a:rPr lang="en-US" sz="788" i="1" kern="0" dirty="0">
                  <a:solidFill>
                    <a:srgbClr val="0096D6"/>
                  </a:solidFill>
                  <a:latin typeface="MetricHPE" charset="0"/>
                  <a:ea typeface="MetricHPE" charset="0"/>
                  <a:cs typeface="MetricHPE" charset="0"/>
                </a:rPr>
                <a:t>. </a:t>
              </a:r>
              <a:endParaRPr lang="en-US" sz="788" kern="0" dirty="0">
                <a:solidFill>
                  <a:prstClr val="black"/>
                </a:solidFill>
                <a:latin typeface="MetricHPE" charset="0"/>
                <a:ea typeface="MetricHPE" charset="0"/>
                <a:cs typeface="MetricHPE" charset="0"/>
              </a:endParaRPr>
            </a:p>
          </p:txBody>
        </p:sp>
        <p:sp>
          <p:nvSpPr>
            <p:cNvPr id="38" name="Footer Placeholder 3">
              <a:extLst>
                <a:ext uri="{FF2B5EF4-FFF2-40B4-BE49-F238E27FC236}">
                  <a16:creationId xmlns:a16="http://schemas.microsoft.com/office/drawing/2014/main" id="{400505F2-A6E1-F14D-9662-A5FE9E376B71}"/>
                </a:ext>
              </a:extLst>
            </p:cNvPr>
            <p:cNvSpPr txBox="1">
              <a:spLocks/>
            </p:cNvSpPr>
            <p:nvPr/>
          </p:nvSpPr>
          <p:spPr>
            <a:xfrm>
              <a:off x="616404" y="6184867"/>
              <a:ext cx="10112783" cy="23929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675" dirty="0">
                  <a:solidFill>
                    <a:prstClr val="black"/>
                  </a:solidFill>
                  <a:latin typeface="MetricHPE" charset="0"/>
                  <a:ea typeface="MetricHPE" charset="0"/>
                  <a:cs typeface="MetricHPE" charset="0"/>
                </a:rPr>
                <a:t>© Copyright 2017 Hewlett Packard Enterprise. The information contained herein is subject to change without notice. Hewlett Packard Enterprise Confidential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87913-25E8-E042-8784-74A439E793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defTabSz="685800">
              <a:defRPr/>
            </a:pPr>
            <a:endParaRPr lang="en-US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1EB16-D591-4248-8428-BD363A1DA0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fld id="{B016F8AB-BCEA-4347-8BA6-BE776009BC89}" type="slidenum">
              <a:rPr lang="en-US">
                <a:solidFill>
                  <a:srgbClr val="617D78"/>
                </a:solidFill>
                <a:latin typeface="Arial" panose="020B0604020202020204"/>
              </a:rPr>
              <a:pPr defTabSz="685800">
                <a:defRPr/>
              </a:pPr>
              <a:t>28</a:t>
            </a:fld>
            <a:endParaRPr lang="en-US">
              <a:solidFill>
                <a:srgbClr val="617D78"/>
              </a:solidFill>
              <a:latin typeface="Arial" panose="020B0604020202020204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2E21077-6420-4FE0-88E2-CD9B687397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 Microsoft Azure Stack Innovation Centers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Bring your customers to meet HPE and Microsoft experts</a:t>
            </a:r>
          </a:p>
        </p:txBody>
      </p:sp>
      <p:sp>
        <p:nvSpPr>
          <p:cNvPr id="21" name="Content Placeholder 20"/>
          <p:cNvSpPr txBox="1">
            <a:spLocks noGrp="1"/>
          </p:cNvSpPr>
          <p:nvPr>
            <p:ph idx="1"/>
          </p:nvPr>
        </p:nvSpPr>
        <p:spPr>
          <a:xfrm>
            <a:off x="350036" y="1068553"/>
            <a:ext cx="2994425" cy="2224199"/>
          </a:xfrm>
          <a:prstGeom prst="rect">
            <a:avLst/>
          </a:prstGeom>
          <a:noFill/>
        </p:spPr>
        <p:txBody>
          <a:bodyPr vert="horz" wrap="square" lIns="137160" tIns="109728" rIns="137160" bIns="109728" rtlCol="0">
            <a:spAutoFit/>
          </a:bodyPr>
          <a:lstStyle/>
          <a:p>
            <a:pPr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Accelerate business and technical planning</a:t>
            </a:r>
          </a:p>
          <a:p>
            <a:pPr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Implement a Proof-of-Concept</a:t>
            </a:r>
          </a:p>
          <a:p>
            <a:pPr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Access the latest Microsoft Azure Stack software and HPE hardware</a:t>
            </a:r>
          </a:p>
          <a:p>
            <a:pPr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Meet with experts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Locations:</a:t>
            </a:r>
          </a:p>
          <a:p>
            <a:pPr lvl="1">
              <a:spcBef>
                <a:spcPts val="450"/>
              </a:spcBef>
              <a:buFont typeface="Courier New" panose="02070309020205020404" pitchFamily="49" charset="0"/>
              <a:buChar char="o"/>
              <a:defRPr/>
            </a:pPr>
            <a:r>
              <a:rPr 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HPE Solution Center in Geneva, Switzerland</a:t>
            </a:r>
          </a:p>
          <a:p>
            <a:pPr lvl="1">
              <a:spcBef>
                <a:spcPts val="450"/>
              </a:spcBef>
              <a:buFont typeface="Courier New" panose="02070309020205020404" pitchFamily="49" charset="0"/>
              <a:buChar char="o"/>
              <a:defRPr/>
            </a:pPr>
            <a:r>
              <a:rPr 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Remote access, Mobile units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284410" y="1183024"/>
            <a:ext cx="1576894" cy="1091004"/>
            <a:chOff x="7077880" y="1274241"/>
            <a:chExt cx="2102525" cy="14546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255" y="1274241"/>
              <a:ext cx="1145775" cy="914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77880" y="2233226"/>
              <a:ext cx="2102525" cy="495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Business planning workshop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41488" y="1349021"/>
            <a:ext cx="946516" cy="1103836"/>
            <a:chOff x="9913145" y="1424804"/>
            <a:chExt cx="1262021" cy="14717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379" y="1424804"/>
              <a:ext cx="1109553" cy="731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13145" y="2172862"/>
              <a:ext cx="1262021" cy="723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Multi-node testing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10345" y="1333820"/>
            <a:ext cx="944332" cy="1091385"/>
            <a:chOff x="7418383" y="3314839"/>
            <a:chExt cx="1259109" cy="14551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6644" y="3314839"/>
              <a:ext cx="862586" cy="7101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418383" y="4071937"/>
              <a:ext cx="1259109" cy="698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Proof of Concept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81080" y="2730205"/>
            <a:ext cx="1002862" cy="953678"/>
            <a:chOff x="10013663" y="3253656"/>
            <a:chExt cx="1337149" cy="127157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8131" y="3253656"/>
              <a:ext cx="928212" cy="7494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013663" y="4002793"/>
              <a:ext cx="1337149" cy="522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Azure Stack Deployments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02479" y="2642495"/>
            <a:ext cx="940754" cy="1059393"/>
            <a:chOff x="7531717" y="4945243"/>
            <a:chExt cx="1254338" cy="1412524"/>
          </a:xfrm>
        </p:grpSpPr>
        <p:sp>
          <p:nvSpPr>
            <p:cNvPr id="15" name="TextBox 14"/>
            <p:cNvSpPr txBox="1"/>
            <p:nvPr/>
          </p:nvSpPr>
          <p:spPr>
            <a:xfrm>
              <a:off x="7531717" y="5838052"/>
              <a:ext cx="1254338" cy="519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Hackathon solution dev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198" y="4945243"/>
              <a:ext cx="887891" cy="82296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247903" y="2713442"/>
            <a:ext cx="1333683" cy="970441"/>
            <a:chOff x="9705127" y="5063846"/>
            <a:chExt cx="1778244" cy="12939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722" y="5063846"/>
              <a:ext cx="879054" cy="7315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705127" y="5890232"/>
              <a:ext cx="1778244" cy="467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</a:rPr>
                <a:t>OEM Integrated Systems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29100" y="4383901"/>
            <a:ext cx="3720465" cy="3915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800"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Arial" panose="020B0604020202020204"/>
                <a:hlinkClick r:id="rId9"/>
              </a:rPr>
              <a:t>Schedule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an appointment, today!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1" y="3229636"/>
            <a:ext cx="2069465" cy="138093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A4E531D-BE46-4AE4-B332-A3612976CB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31" y="4686839"/>
            <a:ext cx="745163" cy="4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259632" y="1347614"/>
            <a:ext cx="2316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 err="1">
                <a:solidFill>
                  <a:schemeClr val="bg2"/>
                </a:solidFill>
              </a:rPr>
              <a:t>dilemma</a:t>
            </a:r>
            <a:endParaRPr lang="de-AT" sz="3500" dirty="0">
              <a:solidFill>
                <a:schemeClr val="bg2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C7FFD7-37A5-4EBC-A843-669DC960CA72}"/>
              </a:ext>
            </a:extLst>
          </p:cNvPr>
          <p:cNvSpPr txBox="1"/>
          <p:nvPr/>
        </p:nvSpPr>
        <p:spPr>
          <a:xfrm>
            <a:off x="1259632" y="2751770"/>
            <a:ext cx="6505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2"/>
                </a:solidFill>
              </a:rPr>
              <a:t>„</a:t>
            </a:r>
            <a:r>
              <a:rPr lang="en-US" sz="2800" dirty="0">
                <a:solidFill>
                  <a:schemeClr val="bg2"/>
                </a:solidFill>
              </a:rPr>
              <a:t>a situation in which one needs to 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choose between two unpleasant things</a:t>
            </a:r>
            <a:r>
              <a:rPr lang="de-DE" sz="2800" dirty="0">
                <a:solidFill>
                  <a:schemeClr val="bg2"/>
                </a:solidFill>
              </a:rPr>
              <a:t>“</a:t>
            </a:r>
            <a:endParaRPr lang="de-AT" sz="2800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2ACF0C-5ED4-4F4C-966D-5B19C2AD2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AT" dirty="0" err="1"/>
              <a:t>wanna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?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30</a:t>
            </a:fld>
            <a:endParaRPr lang="de-AT" dirty="0"/>
          </a:p>
        </p:txBody>
      </p:sp>
      <p:sp>
        <p:nvSpPr>
          <p:cNvPr id="29" name="Inhaltsplatzhalter 30">
            <a:extLst>
              <a:ext uri="{FF2B5EF4-FFF2-40B4-BE49-F238E27FC236}">
                <a16:creationId xmlns:a16="http://schemas.microsoft.com/office/drawing/2014/main" id="{DECCCB66-9106-43B6-931B-116C30ABC88E}"/>
              </a:ext>
            </a:extLst>
          </p:cNvPr>
          <p:cNvSpPr txBox="1">
            <a:spLocks/>
          </p:cNvSpPr>
          <p:nvPr/>
        </p:nvSpPr>
        <p:spPr>
          <a:xfrm>
            <a:off x="755576" y="1742319"/>
            <a:ext cx="6912768" cy="2953667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endParaRPr lang="de-AT" sz="2000" dirty="0"/>
          </a:p>
          <a:p>
            <a:pPr marL="1316037" lvl="3" indent="-171450">
              <a:spcBef>
                <a:spcPts val="1800"/>
              </a:spcBef>
            </a:pPr>
            <a:r>
              <a:rPr lang="de-AT" sz="2200" dirty="0"/>
              <a:t>   	           </a:t>
            </a:r>
            <a:r>
              <a:rPr lang="de-AT" sz="5400" dirty="0"/>
              <a:t>DEMO</a:t>
            </a:r>
            <a:endParaRPr lang="de-AT" sz="28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4CBAC09-5E0C-4A7C-A1A0-92498868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61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AT" dirty="0"/>
              <a:t>ACP </a:t>
            </a:r>
            <a:r>
              <a:rPr lang="de-AT" dirty="0" err="1"/>
              <a:t>workshop</a:t>
            </a:r>
            <a:r>
              <a:rPr lang="de-AT" dirty="0"/>
              <a:t> </a:t>
            </a:r>
            <a:r>
              <a:rPr lang="de-AT" dirty="0" err="1"/>
              <a:t>offering</a:t>
            </a:r>
            <a:endParaRPr lang="de-AT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31</a:t>
            </a:fld>
            <a:endParaRPr lang="de-AT" dirty="0"/>
          </a:p>
        </p:txBody>
      </p:sp>
      <p:sp>
        <p:nvSpPr>
          <p:cNvPr id="29" name="Inhaltsplatzhalter 30">
            <a:extLst>
              <a:ext uri="{FF2B5EF4-FFF2-40B4-BE49-F238E27FC236}">
                <a16:creationId xmlns:a16="http://schemas.microsoft.com/office/drawing/2014/main" id="{DECCCB66-9106-43B6-931B-116C30ABC88E}"/>
              </a:ext>
            </a:extLst>
          </p:cNvPr>
          <p:cNvSpPr txBox="1">
            <a:spLocks/>
          </p:cNvSpPr>
          <p:nvPr/>
        </p:nvSpPr>
        <p:spPr>
          <a:xfrm>
            <a:off x="755576" y="1742319"/>
            <a:ext cx="6912768" cy="2953667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/>
              <a:t>design </a:t>
            </a:r>
            <a:r>
              <a:rPr lang="de-AT" sz="2000" dirty="0" err="1"/>
              <a:t>thinking</a:t>
            </a:r>
            <a:r>
              <a:rPr lang="de-AT" sz="2000" dirty="0"/>
              <a:t> </a:t>
            </a:r>
            <a:r>
              <a:rPr lang="de-AT" sz="2000" dirty="0" err="1"/>
              <a:t>workshops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DE" sz="2000" dirty="0" err="1"/>
              <a:t>cloud</a:t>
            </a:r>
            <a:r>
              <a:rPr lang="de-DE" sz="2000" dirty="0"/>
              <a:t> </a:t>
            </a:r>
            <a:r>
              <a:rPr lang="de-DE" sz="2000" dirty="0" err="1"/>
              <a:t>readiness</a:t>
            </a:r>
            <a:endParaRPr lang="de-DE" sz="2000" dirty="0"/>
          </a:p>
          <a:p>
            <a:pPr marL="257175" indent="-171450">
              <a:spcBef>
                <a:spcPts val="1800"/>
              </a:spcBef>
            </a:pPr>
            <a:r>
              <a:rPr lang="de-DE" sz="2000" dirty="0"/>
              <a:t>real </a:t>
            </a:r>
            <a:r>
              <a:rPr lang="de-DE" sz="2000" dirty="0" err="1"/>
              <a:t>cloud</a:t>
            </a:r>
            <a:r>
              <a:rPr lang="de-DE" sz="2000" dirty="0"/>
              <a:t> </a:t>
            </a:r>
            <a:r>
              <a:rPr lang="de-DE" sz="2000" dirty="0" err="1"/>
              <a:t>strategy</a:t>
            </a:r>
            <a:r>
              <a:rPr lang="de-DE" sz="2000" dirty="0"/>
              <a:t> </a:t>
            </a:r>
          </a:p>
          <a:p>
            <a:pPr marL="257175" indent="-171450">
              <a:spcBef>
                <a:spcPts val="1800"/>
              </a:spcBef>
            </a:pPr>
            <a:r>
              <a:rPr lang="de-AT" sz="2000" dirty="0"/>
              <a:t>Microsoft Azure Stack </a:t>
            </a:r>
            <a:r>
              <a:rPr lang="de-AT" sz="2000" dirty="0" err="1"/>
              <a:t>JumpStart</a:t>
            </a:r>
            <a:r>
              <a:rPr lang="de-AT" sz="2000" dirty="0"/>
              <a:t> </a:t>
            </a:r>
          </a:p>
          <a:p>
            <a:pPr marL="257175" indent="-171450">
              <a:spcBef>
                <a:spcPts val="1800"/>
              </a:spcBef>
            </a:pPr>
            <a:r>
              <a:rPr lang="de-DE" sz="2000" dirty="0" err="1"/>
              <a:t>proof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concept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apps</a:t>
            </a:r>
            <a:r>
              <a:rPr lang="de-DE" sz="2000" dirty="0"/>
              <a:t> – real </a:t>
            </a:r>
            <a:r>
              <a:rPr lang="de-DE" sz="2000" dirty="0" err="1"/>
              <a:t>world</a:t>
            </a:r>
            <a:r>
              <a:rPr lang="de-DE" sz="2000" dirty="0"/>
              <a:t> </a:t>
            </a:r>
            <a:r>
              <a:rPr lang="de-DE" sz="2000" dirty="0" err="1"/>
              <a:t>workloads</a:t>
            </a:r>
            <a:endParaRPr lang="de-AT" sz="2000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4CBAC09-5E0C-4A7C-A1A0-92498868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9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AT" dirty="0" err="1"/>
              <a:t>key</a:t>
            </a:r>
            <a:r>
              <a:rPr lang="de-AT" dirty="0"/>
              <a:t> </a:t>
            </a:r>
            <a:r>
              <a:rPr lang="de-AT" dirty="0" err="1"/>
              <a:t>take</a:t>
            </a:r>
            <a:r>
              <a:rPr lang="de-AT" dirty="0"/>
              <a:t> </a:t>
            </a:r>
            <a:r>
              <a:rPr lang="de-AT" dirty="0" err="1"/>
              <a:t>away</a:t>
            </a:r>
            <a:endParaRPr lang="de-AT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32</a:t>
            </a:fld>
            <a:endParaRPr lang="de-AT" dirty="0"/>
          </a:p>
        </p:txBody>
      </p:sp>
      <p:sp>
        <p:nvSpPr>
          <p:cNvPr id="29" name="Inhaltsplatzhalter 30">
            <a:extLst>
              <a:ext uri="{FF2B5EF4-FFF2-40B4-BE49-F238E27FC236}">
                <a16:creationId xmlns:a16="http://schemas.microsoft.com/office/drawing/2014/main" id="{DECCCB66-9106-43B6-931B-116C30ABC88E}"/>
              </a:ext>
            </a:extLst>
          </p:cNvPr>
          <p:cNvSpPr txBox="1">
            <a:spLocks/>
          </p:cNvSpPr>
          <p:nvPr/>
        </p:nvSpPr>
        <p:spPr>
          <a:xfrm>
            <a:off x="755576" y="1742319"/>
            <a:ext cx="6912768" cy="2953667"/>
          </a:xfrm>
          <a:prstGeom prst="rect">
            <a:avLst/>
          </a:prstGeom>
        </p:spPr>
        <p:txBody>
          <a:bodyPr vert="horz" lIns="0" tIns="60960" rIns="121920" bIns="60960" rtlCol="0" anchor="t">
            <a:noAutofit/>
          </a:bodyPr>
          <a:lstStyle>
            <a:lvl1pPr marL="541338" indent="-27463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8038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82663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72727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171450">
              <a:spcBef>
                <a:spcPts val="1800"/>
              </a:spcBef>
            </a:pPr>
            <a:r>
              <a:rPr lang="de-AT" sz="2000" dirty="0"/>
              <a:t>Microsoft Azure Stack a </a:t>
            </a:r>
            <a:r>
              <a:rPr lang="de-AT" sz="2000" dirty="0" err="1"/>
              <a:t>true</a:t>
            </a:r>
            <a:r>
              <a:rPr lang="de-AT" sz="2000" dirty="0"/>
              <a:t> hybrid </a:t>
            </a:r>
            <a:r>
              <a:rPr lang="de-AT" sz="2000" dirty="0" err="1"/>
              <a:t>cloud</a:t>
            </a:r>
            <a:r>
              <a:rPr lang="de-AT" sz="2000" dirty="0"/>
              <a:t> </a:t>
            </a:r>
            <a:r>
              <a:rPr lang="de-AT" sz="2000" dirty="0" err="1"/>
              <a:t>solution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/>
              <a:t>HPE &amp; ACP </a:t>
            </a:r>
            <a:r>
              <a:rPr lang="de-AT" sz="2000" dirty="0" err="1"/>
              <a:t>parnering</a:t>
            </a:r>
            <a:r>
              <a:rPr lang="de-AT" sz="2000" dirty="0"/>
              <a:t> </a:t>
            </a:r>
            <a:r>
              <a:rPr lang="de-AT" sz="2000" dirty="0" err="1"/>
              <a:t>together</a:t>
            </a:r>
            <a:r>
              <a:rPr lang="de-AT" sz="2000" dirty="0"/>
              <a:t> </a:t>
            </a:r>
            <a:r>
              <a:rPr lang="de-AT" sz="2000" dirty="0" err="1"/>
              <a:t>for</a:t>
            </a:r>
            <a:r>
              <a:rPr lang="de-AT" sz="2000" dirty="0"/>
              <a:t> </a:t>
            </a:r>
            <a:r>
              <a:rPr lang="de-AT" sz="2000" dirty="0" err="1"/>
              <a:t>best</a:t>
            </a:r>
            <a:r>
              <a:rPr lang="de-AT" sz="2000" dirty="0"/>
              <a:t> </a:t>
            </a:r>
            <a:r>
              <a:rPr lang="de-AT" sz="2000" dirty="0" err="1"/>
              <a:t>delivery</a:t>
            </a:r>
            <a:endParaRPr lang="de-AT" sz="2000" dirty="0"/>
          </a:p>
          <a:p>
            <a:pPr marL="257175" indent="-171450">
              <a:spcBef>
                <a:spcPts val="1800"/>
              </a:spcBef>
            </a:pPr>
            <a:r>
              <a:rPr lang="de-AT" sz="2000" dirty="0" err="1"/>
              <a:t>reduces</a:t>
            </a:r>
            <a:r>
              <a:rPr lang="de-AT" sz="2000" dirty="0"/>
              <a:t> </a:t>
            </a:r>
            <a:r>
              <a:rPr lang="de-AT" sz="2000" dirty="0" err="1"/>
              <a:t>running</a:t>
            </a:r>
            <a:r>
              <a:rPr lang="de-AT" sz="2000" dirty="0"/>
              <a:t> </a:t>
            </a:r>
            <a:r>
              <a:rPr lang="de-AT" sz="2000" dirty="0" err="1"/>
              <a:t>cost</a:t>
            </a:r>
            <a:r>
              <a:rPr lang="de-AT" sz="2000" dirty="0"/>
              <a:t> </a:t>
            </a:r>
            <a:r>
              <a:rPr lang="de-AT" sz="2000" dirty="0" err="1"/>
              <a:t>with</a:t>
            </a:r>
            <a:r>
              <a:rPr lang="de-AT" sz="2000" dirty="0"/>
              <a:t> </a:t>
            </a:r>
            <a:r>
              <a:rPr lang="de-AT" sz="2000" dirty="0" err="1"/>
              <a:t>managed</a:t>
            </a:r>
            <a:r>
              <a:rPr lang="de-AT" sz="2000" dirty="0"/>
              <a:t> </a:t>
            </a:r>
            <a:r>
              <a:rPr lang="de-AT" sz="2000" dirty="0" err="1"/>
              <a:t>services</a:t>
            </a:r>
            <a:r>
              <a:rPr lang="de-AT" sz="2000" dirty="0"/>
              <a:t> </a:t>
            </a:r>
            <a:r>
              <a:rPr lang="de-AT" sz="2000" dirty="0" err="1"/>
              <a:t>by</a:t>
            </a:r>
            <a:r>
              <a:rPr lang="de-AT" sz="2000" dirty="0"/>
              <a:t> ACP</a:t>
            </a:r>
          </a:p>
          <a:p>
            <a:pPr marL="257175" indent="-171450">
              <a:spcBef>
                <a:spcPts val="1800"/>
              </a:spcBef>
            </a:pP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more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money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left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for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your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de-AT" sz="2600" dirty="0" err="1">
                <a:solidFill>
                  <a:schemeClr val="accent1"/>
                </a:solidFill>
                <a:latin typeface="+mj-lt"/>
                <a:ea typeface="+mj-ea"/>
              </a:rPr>
              <a:t>innovation</a:t>
            </a:r>
            <a:r>
              <a:rPr lang="de-AT" sz="2600" dirty="0">
                <a:solidFill>
                  <a:schemeClr val="accent1"/>
                </a:solidFill>
                <a:latin typeface="+mj-lt"/>
                <a:ea typeface="+mj-ea"/>
              </a:rPr>
              <a:t> ;)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4CBAC09-5E0C-4A7C-A1A0-92498868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96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335EB-BBF8-4E02-A291-881F7466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@ </a:t>
            </a:r>
            <a:r>
              <a:rPr lang="de-DE" dirty="0" err="1"/>
              <a:t>booth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191116-69B7-4DDC-90AA-47FA6C4BC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33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87C153-436F-4C7E-B279-B1ADAA2CA37E}"/>
              </a:ext>
            </a:extLst>
          </p:cNvPr>
          <p:cNvSpPr txBox="1"/>
          <p:nvPr/>
        </p:nvSpPr>
        <p:spPr>
          <a:xfrm>
            <a:off x="1403648" y="320444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Cyrill Eigensatz</a:t>
            </a:r>
          </a:p>
          <a:p>
            <a:r>
              <a:rPr lang="de-DE" dirty="0">
                <a:hlinkClick r:id="rId2"/>
              </a:rPr>
              <a:t>eigensatz@hpe.com</a:t>
            </a:r>
            <a:endParaRPr lang="de-DE" dirty="0"/>
          </a:p>
          <a:p>
            <a:r>
              <a:rPr lang="de-DE" dirty="0"/>
              <a:t>+41 79 401 01 36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CA364E-8872-4948-915B-B0D0EC4132D3}"/>
              </a:ext>
            </a:extLst>
          </p:cNvPr>
          <p:cNvSpPr txBox="1"/>
          <p:nvPr/>
        </p:nvSpPr>
        <p:spPr>
          <a:xfrm>
            <a:off x="5112060" y="3204449"/>
            <a:ext cx="2867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Stefan Denninger</a:t>
            </a:r>
          </a:p>
          <a:p>
            <a:r>
              <a:rPr lang="de-DE" dirty="0">
                <a:hlinkClick r:id="rId3"/>
              </a:rPr>
              <a:t>stefan.denninger@acp.at</a:t>
            </a:r>
            <a:endParaRPr lang="de-DE" dirty="0"/>
          </a:p>
          <a:p>
            <a:r>
              <a:rPr lang="de-DE" dirty="0"/>
              <a:t>+43 664 60187 11700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F336603-9271-41AE-8941-B5C1AFBA5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31C96-D1B1-4B58-B8EA-10DB8CD23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76" y="1282319"/>
            <a:ext cx="1849500" cy="1848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cyrill eigensatz">
            <a:extLst>
              <a:ext uri="{FF2B5EF4-FFF2-40B4-BE49-F238E27FC236}">
                <a16:creationId xmlns:a16="http://schemas.microsoft.com/office/drawing/2014/main" id="{D5B9A4AF-18B6-406A-BA60-75159159E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 bwMode="auto">
          <a:xfrm>
            <a:off x="1547664" y="1203598"/>
            <a:ext cx="1849501" cy="1940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9E301363-4273-43F8-9EC8-5A7FCB92CEED}"/>
              </a:ext>
            </a:extLst>
          </p:cNvPr>
          <p:cNvSpPr txBox="1"/>
          <p:nvPr/>
        </p:nvSpPr>
        <p:spPr>
          <a:xfrm>
            <a:off x="611560" y="4431804"/>
            <a:ext cx="642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next</a:t>
            </a:r>
            <a:r>
              <a:rPr lang="de-DE" dirty="0"/>
              <a:t> Azure Stack Session: 1:30pm </a:t>
            </a:r>
            <a:r>
              <a:rPr lang="de-DE"/>
              <a:t>CLUB H, </a:t>
            </a:r>
            <a:r>
              <a:rPr lang="de-DE" dirty="0"/>
              <a:t>Thomas Maurer</a:t>
            </a:r>
          </a:p>
        </p:txBody>
      </p:sp>
    </p:spTree>
    <p:extLst>
      <p:ext uri="{BB962C8B-B14F-4D97-AF65-F5344CB8AC3E}">
        <p14:creationId xmlns:p14="http://schemas.microsoft.com/office/powerpoint/2010/main" val="258514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431801" y="646584"/>
            <a:ext cx="8280400" cy="432048"/>
          </a:xfrm>
        </p:spPr>
        <p:txBody>
          <a:bodyPr/>
          <a:lstStyle/>
          <a:p>
            <a:r>
              <a:rPr lang="de-DE" sz="2800" dirty="0" err="1"/>
              <a:t>innovation</a:t>
            </a:r>
            <a:r>
              <a:rPr lang="de-DE" sz="2800" dirty="0"/>
              <a:t> vs. </a:t>
            </a:r>
            <a:r>
              <a:rPr lang="de-DE" sz="2800" dirty="0" err="1"/>
              <a:t>operations</a:t>
            </a:r>
            <a:endParaRPr lang="de-DE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DD4FDA-0F94-458F-8AEC-E498E4809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815666"/>
            <a:ext cx="2857500" cy="2857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7CFFCF0-7000-4417-B6EB-C8CDF400F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pic>
        <p:nvPicPr>
          <p:cNvPr id="2050" name="Picture 2" descr="Vigilent Raises $6.7M for Big-Data-Style Data Center Efficiency">
            <a:extLst>
              <a:ext uri="{FF2B5EF4-FFF2-40B4-BE49-F238E27FC236}">
                <a16:creationId xmlns:a16="http://schemas.microsoft.com/office/drawing/2014/main" id="{33821934-DBBD-4600-883B-9F8399FD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1815666"/>
            <a:ext cx="4360866" cy="25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18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5DD4D319-88BE-4311-BCF5-25FC36053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 b="6873"/>
          <a:stretch/>
        </p:blipFill>
        <p:spPr>
          <a:xfrm>
            <a:off x="1007604" y="980891"/>
            <a:ext cx="6985206" cy="4157414"/>
          </a:xfrm>
          <a:prstGeom prst="rect">
            <a:avLst/>
          </a:prstGeom>
        </p:spPr>
      </p:pic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431800" y="310664"/>
            <a:ext cx="8280400" cy="432048"/>
          </a:xfrm>
        </p:spPr>
        <p:txBody>
          <a:bodyPr/>
          <a:lstStyle/>
          <a:p>
            <a:r>
              <a:rPr lang="de-DE" sz="2800" dirty="0"/>
              <a:t>ACP Team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CFFCF0-7000-4417-B6EB-C8CDF400F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2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8"/>
            <a:fld id="{6C6AE60A-B69C-4790-82F7-3882EDF23186}" type="slidenum">
              <a:rPr lang="de-DE">
                <a:latin typeface="Arial"/>
              </a:rPr>
              <a:pPr defTabSz="914378"/>
              <a:t>6</a:t>
            </a:fld>
            <a:endParaRPr lang="de-DE">
              <a:latin typeface="Arial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66976363"/>
              </p:ext>
            </p:extLst>
          </p:nvPr>
        </p:nvGraphicFramePr>
        <p:xfrm>
          <a:off x="731466" y="1473761"/>
          <a:ext cx="7681067" cy="311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1550" y="807554"/>
            <a:ext cx="7201211" cy="498836"/>
          </a:xfrm>
        </p:spPr>
        <p:txBody>
          <a:bodyPr/>
          <a:lstStyle/>
          <a:p>
            <a:r>
              <a:rPr lang="de-AT" dirty="0"/>
              <a:t>ACP </a:t>
            </a:r>
            <a:r>
              <a:rPr lang="de-AT" dirty="0" err="1"/>
              <a:t>public</a:t>
            </a:r>
            <a:r>
              <a:rPr lang="de-AT" dirty="0"/>
              <a:t> </a:t>
            </a:r>
            <a:r>
              <a:rPr lang="de-AT" dirty="0" err="1"/>
              <a:t>cloud</a:t>
            </a:r>
            <a:r>
              <a:rPr lang="de-AT" dirty="0"/>
              <a:t> </a:t>
            </a:r>
            <a:r>
              <a:rPr lang="de-AT" dirty="0" err="1"/>
              <a:t>offerings</a:t>
            </a:r>
            <a:endParaRPr lang="de-AT" dirty="0"/>
          </a:p>
        </p:txBody>
      </p:sp>
      <p:pic>
        <p:nvPicPr>
          <p:cNvPr id="8" name="Grafik 16">
            <a:extLst>
              <a:ext uri="{FF2B5EF4-FFF2-40B4-BE49-F238E27FC236}">
                <a16:creationId xmlns:a16="http://schemas.microsoft.com/office/drawing/2014/main" id="{4A98DBB7-E029-4E7C-A4AB-843D577B77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1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367644" y="926810"/>
            <a:ext cx="1534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 err="1">
                <a:solidFill>
                  <a:schemeClr val="bg2"/>
                </a:solidFill>
              </a:rPr>
              <a:t>cloud</a:t>
            </a:r>
            <a:endParaRPr lang="de-AT" sz="3500" dirty="0">
              <a:solidFill>
                <a:schemeClr val="bg2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C7FFD7-37A5-4EBC-A843-669DC960CA72}"/>
              </a:ext>
            </a:extLst>
          </p:cNvPr>
          <p:cNvSpPr txBox="1"/>
          <p:nvPr/>
        </p:nvSpPr>
        <p:spPr>
          <a:xfrm>
            <a:off x="899592" y="1887674"/>
            <a:ext cx="76610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de-AT" sz="2800" dirty="0">
                <a:solidFill>
                  <a:schemeClr val="bg2"/>
                </a:solidFill>
              </a:rPr>
              <a:t>on-</a:t>
            </a:r>
            <a:r>
              <a:rPr lang="de-AT" sz="2800" dirty="0" err="1">
                <a:solidFill>
                  <a:schemeClr val="bg2"/>
                </a:solidFill>
              </a:rPr>
              <a:t>demand</a:t>
            </a:r>
            <a:r>
              <a:rPr lang="de-AT" sz="2800" dirty="0">
                <a:solidFill>
                  <a:schemeClr val="bg2"/>
                </a:solidFill>
              </a:rPr>
              <a:t> </a:t>
            </a:r>
            <a:r>
              <a:rPr lang="de-AT" sz="2800" dirty="0" err="1">
                <a:solidFill>
                  <a:schemeClr val="bg2"/>
                </a:solidFill>
              </a:rPr>
              <a:t>resources</a:t>
            </a:r>
            <a:r>
              <a:rPr lang="de-AT" sz="2800" dirty="0">
                <a:solidFill>
                  <a:schemeClr val="bg2"/>
                </a:solidFill>
              </a:rPr>
              <a:t> – </a:t>
            </a:r>
            <a:r>
              <a:rPr lang="de-AT" sz="2800" dirty="0" err="1">
                <a:solidFill>
                  <a:schemeClr val="bg2"/>
                </a:solidFill>
              </a:rPr>
              <a:t>self</a:t>
            </a:r>
            <a:r>
              <a:rPr lang="de-AT" sz="2800" dirty="0">
                <a:solidFill>
                  <a:schemeClr val="bg2"/>
                </a:solidFill>
              </a:rPr>
              <a:t>-service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de-AT" sz="2800" dirty="0" err="1">
                <a:solidFill>
                  <a:schemeClr val="bg2"/>
                </a:solidFill>
              </a:rPr>
              <a:t>broad</a:t>
            </a:r>
            <a:r>
              <a:rPr lang="de-AT" sz="2800" dirty="0">
                <a:solidFill>
                  <a:schemeClr val="bg2"/>
                </a:solidFill>
              </a:rPr>
              <a:t> network </a:t>
            </a:r>
            <a:r>
              <a:rPr lang="de-AT" sz="2800" dirty="0" err="1">
                <a:solidFill>
                  <a:schemeClr val="bg2"/>
                </a:solidFill>
              </a:rPr>
              <a:t>access</a:t>
            </a:r>
            <a:r>
              <a:rPr lang="de-AT" sz="2800" dirty="0">
                <a:solidFill>
                  <a:schemeClr val="bg2"/>
                </a:solidFill>
              </a:rPr>
              <a:t> – </a:t>
            </a:r>
            <a:r>
              <a:rPr lang="de-AT" sz="2800" dirty="0" err="1">
                <a:solidFill>
                  <a:schemeClr val="bg2"/>
                </a:solidFill>
              </a:rPr>
              <a:t>perfect</a:t>
            </a:r>
            <a:r>
              <a:rPr lang="de-AT" sz="2800" dirty="0">
                <a:solidFill>
                  <a:schemeClr val="bg2"/>
                </a:solidFill>
              </a:rPr>
              <a:t> </a:t>
            </a:r>
            <a:r>
              <a:rPr lang="de-AT" sz="2800" dirty="0" err="1">
                <a:solidFill>
                  <a:schemeClr val="bg2"/>
                </a:solidFill>
              </a:rPr>
              <a:t>connectivity</a:t>
            </a:r>
            <a:endParaRPr lang="de-AT" sz="2800" dirty="0">
              <a:solidFill>
                <a:schemeClr val="bg2"/>
              </a:solidFill>
            </a:endParaRP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de-AT" sz="2800" dirty="0" err="1">
                <a:solidFill>
                  <a:schemeClr val="bg2"/>
                </a:solidFill>
              </a:rPr>
              <a:t>resource</a:t>
            </a:r>
            <a:r>
              <a:rPr lang="de-AT" sz="2800" dirty="0">
                <a:solidFill>
                  <a:schemeClr val="bg2"/>
                </a:solidFill>
              </a:rPr>
              <a:t> </a:t>
            </a:r>
            <a:r>
              <a:rPr lang="de-AT" sz="2800" dirty="0" err="1">
                <a:solidFill>
                  <a:schemeClr val="bg2"/>
                </a:solidFill>
              </a:rPr>
              <a:t>pooling</a:t>
            </a:r>
            <a:r>
              <a:rPr lang="de-AT" sz="2800" dirty="0">
                <a:solidFill>
                  <a:schemeClr val="bg2"/>
                </a:solidFill>
              </a:rPr>
              <a:t> – </a:t>
            </a:r>
            <a:r>
              <a:rPr lang="de-AT" sz="2800" dirty="0" err="1">
                <a:solidFill>
                  <a:schemeClr val="bg2"/>
                </a:solidFill>
              </a:rPr>
              <a:t>shared</a:t>
            </a:r>
            <a:endParaRPr lang="de-AT" sz="2800" dirty="0">
              <a:solidFill>
                <a:schemeClr val="bg2"/>
              </a:solidFill>
            </a:endParaRP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de-AT" sz="2800" dirty="0">
                <a:solidFill>
                  <a:schemeClr val="bg2"/>
                </a:solidFill>
              </a:rPr>
              <a:t>rapid </a:t>
            </a:r>
            <a:r>
              <a:rPr lang="de-AT" sz="2800" dirty="0" err="1">
                <a:solidFill>
                  <a:schemeClr val="bg2"/>
                </a:solidFill>
              </a:rPr>
              <a:t>elasticity</a:t>
            </a:r>
            <a:r>
              <a:rPr lang="de-AT" sz="2800" dirty="0">
                <a:solidFill>
                  <a:schemeClr val="bg2"/>
                </a:solidFill>
              </a:rPr>
              <a:t> – </a:t>
            </a:r>
            <a:r>
              <a:rPr lang="de-AT" sz="2800" dirty="0" err="1">
                <a:solidFill>
                  <a:schemeClr val="bg2"/>
                </a:solidFill>
              </a:rPr>
              <a:t>scale</a:t>
            </a:r>
            <a:endParaRPr lang="de-AT" sz="2800" dirty="0">
              <a:solidFill>
                <a:schemeClr val="bg2"/>
              </a:solidFill>
            </a:endParaRP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de-AT" sz="2800" dirty="0" err="1">
                <a:solidFill>
                  <a:schemeClr val="bg2"/>
                </a:solidFill>
              </a:rPr>
              <a:t>measured</a:t>
            </a:r>
            <a:r>
              <a:rPr lang="de-AT" sz="2800" dirty="0">
                <a:solidFill>
                  <a:schemeClr val="bg2"/>
                </a:solidFill>
              </a:rPr>
              <a:t> </a:t>
            </a:r>
            <a:r>
              <a:rPr lang="de-AT" sz="2800" dirty="0" err="1">
                <a:solidFill>
                  <a:schemeClr val="bg2"/>
                </a:solidFill>
              </a:rPr>
              <a:t>service</a:t>
            </a:r>
            <a:r>
              <a:rPr lang="de-AT" sz="2800" dirty="0">
                <a:solidFill>
                  <a:schemeClr val="bg2"/>
                </a:solidFill>
              </a:rPr>
              <a:t> – </a:t>
            </a:r>
            <a:r>
              <a:rPr lang="de-AT" sz="2800" dirty="0" err="1">
                <a:solidFill>
                  <a:schemeClr val="bg2"/>
                </a:solidFill>
              </a:rPr>
              <a:t>pay</a:t>
            </a:r>
            <a:r>
              <a:rPr lang="de-AT" sz="2800" dirty="0">
                <a:solidFill>
                  <a:schemeClr val="bg2"/>
                </a:solidFill>
              </a:rPr>
              <a:t> per </a:t>
            </a:r>
            <a:r>
              <a:rPr lang="de-AT" sz="2800" dirty="0" err="1">
                <a:solidFill>
                  <a:schemeClr val="bg2"/>
                </a:solidFill>
              </a:rPr>
              <a:t>use</a:t>
            </a:r>
            <a:endParaRPr lang="de-AT" sz="2800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2ACF0C-5ED4-4F4C-966D-5B19C2AD2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05D1CD-0D53-43CC-AD1D-C9B860079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8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700FEB-B8E9-4D34-A69F-81A17F7F7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3" y="1078632"/>
            <a:ext cx="5593846" cy="361735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3598E1-AC36-424E-A2B5-9599B379961F}"/>
              </a:ext>
            </a:extLst>
          </p:cNvPr>
          <p:cNvSpPr txBox="1"/>
          <p:nvPr/>
        </p:nvSpPr>
        <p:spPr>
          <a:xfrm>
            <a:off x="0" y="4727924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CapGemini</a:t>
            </a:r>
            <a:r>
              <a:rPr lang="de-DE" sz="1000" dirty="0"/>
              <a:t> Studie, IT-Budgets 22.2.2018</a:t>
            </a:r>
          </a:p>
          <a:p>
            <a:r>
              <a:rPr lang="de-DE" sz="1000" dirty="0"/>
              <a:t>https://www.capgemini.com/de-de/article/it-budgets/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C9B0E8A-F1D2-4C4A-B1E4-ED7B1C6FAF44}"/>
              </a:ext>
            </a:extLst>
          </p:cNvPr>
          <p:cNvSpPr/>
          <p:nvPr/>
        </p:nvSpPr>
        <p:spPr>
          <a:xfrm>
            <a:off x="897152" y="1707654"/>
            <a:ext cx="5364247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7D8619C-84CC-4023-997C-28170048222D}"/>
              </a:ext>
            </a:extLst>
          </p:cNvPr>
          <p:cNvSpPr txBox="1"/>
          <p:nvPr/>
        </p:nvSpPr>
        <p:spPr>
          <a:xfrm>
            <a:off x="6597695" y="1765434"/>
            <a:ext cx="17812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rPr>
              <a:t>70% </a:t>
            </a:r>
            <a:br>
              <a:rPr lang="de-DE" sz="2600" dirty="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rPr>
            </a:br>
            <a:r>
              <a:rPr lang="de-DE" sz="2600" dirty="0" err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rPr>
              <a:t>for</a:t>
            </a:r>
            <a:r>
              <a:rPr lang="de-DE" sz="2600" dirty="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de-DE" sz="2600" dirty="0" err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rPr>
              <a:t>running</a:t>
            </a:r>
            <a:endParaRPr lang="de-DE" sz="2600" dirty="0">
              <a:solidFill>
                <a:schemeClr val="accent1"/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8A846A8-2F19-4CD1-B6A8-932E2FF23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  <p:sp>
        <p:nvSpPr>
          <p:cNvPr id="14" name="Titel 20">
            <a:extLst>
              <a:ext uri="{FF2B5EF4-FFF2-40B4-BE49-F238E27FC236}">
                <a16:creationId xmlns:a16="http://schemas.microsoft.com/office/drawing/2014/main" id="{26D2F332-EC94-48AD-A0C5-B89BA227F581}"/>
              </a:ext>
            </a:extLst>
          </p:cNvPr>
          <p:cNvSpPr txBox="1">
            <a:spLocks/>
          </p:cNvSpPr>
          <p:nvPr/>
        </p:nvSpPr>
        <p:spPr>
          <a:xfrm>
            <a:off x="591576" y="767185"/>
            <a:ext cx="8280400" cy="43204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de-AT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de-DE" sz="2800" dirty="0" err="1"/>
              <a:t>innovation</a:t>
            </a:r>
            <a:r>
              <a:rPr lang="de-DE" sz="2800" dirty="0"/>
              <a:t> vs. </a:t>
            </a:r>
            <a:r>
              <a:rPr lang="de-DE" sz="2800" dirty="0" err="1"/>
              <a:t>operations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271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536" y="1203598"/>
            <a:ext cx="8280400" cy="32043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How</a:t>
            </a: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can</a:t>
            </a: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we</a:t>
            </a: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redirect</a:t>
            </a: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resources</a:t>
            </a:r>
            <a:br>
              <a:rPr lang="de-DE" altLang="de-DE" sz="4000" dirty="0">
                <a:solidFill>
                  <a:srgbClr val="212121"/>
                </a:solidFill>
                <a:latin typeface="inherit"/>
              </a:rPr>
            </a:b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towards</a:t>
            </a:r>
            <a:r>
              <a:rPr lang="de-DE" altLang="de-DE" sz="40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de-DE" altLang="de-DE" sz="4000" dirty="0" err="1">
                <a:solidFill>
                  <a:srgbClr val="212121"/>
                </a:solidFill>
                <a:latin typeface="inherit"/>
              </a:rPr>
              <a:t>innovation</a:t>
            </a:r>
            <a:r>
              <a:rPr lang="de-DE" altLang="de-DE" sz="800" dirty="0">
                <a:solidFill>
                  <a:schemeClr val="tx1"/>
                </a:solidFill>
              </a:rPr>
              <a:t> </a:t>
            </a:r>
            <a:br>
              <a:rPr lang="de-DE" altLang="de-DE" sz="5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1AAB1F-22A6-4A57-B51D-98E184E4222C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37C5685-3954-4D40-A967-142670E9F5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87474"/>
            <a:ext cx="1552504" cy="6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6809"/>
      </p:ext>
    </p:extLst>
  </p:cSld>
  <p:clrMapOvr>
    <a:masterClrMapping/>
  </p:clrMapOvr>
</p:sld>
</file>

<file path=ppt/theme/theme1.xml><?xml version="1.0" encoding="utf-8"?>
<a:theme xmlns:a="http://schemas.openxmlformats.org/drawingml/2006/main" name="ACP">
  <a:themeElements>
    <a:clrScheme name="ACP">
      <a:dk1>
        <a:srgbClr val="313A40"/>
      </a:dk1>
      <a:lt1>
        <a:sysClr val="window" lastClr="FFFFFF"/>
      </a:lt1>
      <a:dk2>
        <a:srgbClr val="5D6D7B"/>
      </a:dk2>
      <a:lt2>
        <a:srgbClr val="FFFFFF"/>
      </a:lt2>
      <a:accent1>
        <a:srgbClr val="F3023C"/>
      </a:accent1>
      <a:accent2>
        <a:srgbClr val="313A40"/>
      </a:accent2>
      <a:accent3>
        <a:srgbClr val="5D6D7B"/>
      </a:accent3>
      <a:accent4>
        <a:srgbClr val="1F497D"/>
      </a:accent4>
      <a:accent5>
        <a:srgbClr val="4F81BD"/>
      </a:accent5>
      <a:accent6>
        <a:srgbClr val="F0CB30"/>
      </a:accent6>
      <a:hlink>
        <a:srgbClr val="3F3F3F"/>
      </a:hlink>
      <a:folHlink>
        <a:srgbClr val="7F7F7F"/>
      </a:folHlink>
    </a:clrScheme>
    <a:fontScheme name="AC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4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5.potx" id="{6E765CE8-72DF-47CC-8CE6-E2F106A29740}" vid="{F1B02632-9815-49C8-944D-886AB684271D}"/>
    </a:ext>
  </a:extLst>
</a:theme>
</file>

<file path=ppt/theme/theme3.xml><?xml version="1.0" encoding="utf-8"?>
<a:theme xmlns:a="http://schemas.openxmlformats.org/drawingml/2006/main" name="2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-MSFT_PPT Template_Arial_16x9_New HPE Brand.potx [Read-Only]" id="{012EA4B0-F4EF-405A-943B-13EBE24FDA54}" vid="{924E8DAA-3CE0-4AFA-B562-1D0132580628}"/>
    </a:ext>
  </a:extLst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907</Words>
  <Application>Microsoft Office PowerPoint</Application>
  <PresentationFormat>On-screen Show (16:9)</PresentationFormat>
  <Paragraphs>225</Paragraphs>
  <Slides>33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Calibri</vt:lpstr>
      <vt:lpstr>Courier New</vt:lpstr>
      <vt:lpstr>HP Simplified</vt:lpstr>
      <vt:lpstr>inherit</vt:lpstr>
      <vt:lpstr>MetricHPE</vt:lpstr>
      <vt:lpstr>Segoe UI</vt:lpstr>
      <vt:lpstr>Symbol</vt:lpstr>
      <vt:lpstr>Wingdings</vt:lpstr>
      <vt:lpstr>ACP</vt:lpstr>
      <vt:lpstr>4_HPE_Standard_Arial_16x9_v5</vt:lpstr>
      <vt:lpstr>2_HPE_Standard_Arial_16x9_v2</vt:lpstr>
      <vt:lpstr>Worksheet</vt:lpstr>
      <vt:lpstr>PowerPoint Presentation</vt:lpstr>
      <vt:lpstr>Speaker</vt:lpstr>
      <vt:lpstr>PowerPoint Presentation</vt:lpstr>
      <vt:lpstr>innovation vs. operations</vt:lpstr>
      <vt:lpstr>ACP Team</vt:lpstr>
      <vt:lpstr>ACP public cloud offerings</vt:lpstr>
      <vt:lpstr>PowerPoint Presentation</vt:lpstr>
      <vt:lpstr>PowerPoint Presentation</vt:lpstr>
      <vt:lpstr>How can we redirect resources  towards innovation  </vt:lpstr>
      <vt:lpstr>PowerPoint Presentation</vt:lpstr>
      <vt:lpstr>is public cloud always possible?</vt:lpstr>
      <vt:lpstr>real world constraints!</vt:lpstr>
      <vt:lpstr>what about a  hyper scaler technology  in your OWN datacenter?</vt:lpstr>
      <vt:lpstr>properties of a hyper scaler</vt:lpstr>
      <vt:lpstr>Microsoft Azure Stack  powerd by HPE managed by ACP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industry leaders</vt:lpstr>
      <vt:lpstr>PowerPoint Presentation</vt:lpstr>
      <vt:lpstr>HPE ProLiant for Microsoft Azure Stack Solution (Gen10)</vt:lpstr>
      <vt:lpstr>Microsoft Azure Stack on HPE ProLiant</vt:lpstr>
      <vt:lpstr>HPE Microsoft Azure Stack Innovation Centers</vt:lpstr>
      <vt:lpstr>wanna see?</vt:lpstr>
      <vt:lpstr>ACP workshop offering</vt:lpstr>
      <vt:lpstr>key take away</vt:lpstr>
      <vt:lpstr>your contact @ booth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2018-04-10T11:20:35Z</dcterms:created>
  <dcterms:modified xsi:type="dcterms:W3CDTF">2018-11-08T13:38:41Z</dcterms:modified>
</cp:coreProperties>
</file>